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8" r:id="rId10"/>
    <p:sldId id="267" r:id="rId11"/>
    <p:sldId id="269" r:id="rId12"/>
    <p:sldId id="270" r:id="rId13"/>
    <p:sldId id="271" r:id="rId14"/>
    <p:sldId id="264" r:id="rId15"/>
    <p:sldId id="265" r:id="rId16"/>
    <p:sldId id="266"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582"/>
  </p:normalViewPr>
  <p:slideViewPr>
    <p:cSldViewPr snapToGrid="0" snapToObjects="1">
      <p:cViewPr>
        <p:scale>
          <a:sx n="72" d="100"/>
          <a:sy n="72" d="100"/>
        </p:scale>
        <p:origin x="2120" y="1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78A356-CC59-F14F-8A3F-E9DB0E43E849}" type="datetimeFigureOut">
              <a:rPr kumimoji="1" lang="zh-CN" altLang="en-US" smtClean="0"/>
              <a:t>2020/10/2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69F1B7-289C-8C4A-8095-D1401F7F265E}" type="slidenum">
              <a:rPr kumimoji="1" lang="zh-CN" altLang="en-US" smtClean="0"/>
              <a:t>‹#›</a:t>
            </a:fld>
            <a:endParaRPr kumimoji="1" lang="zh-CN" altLang="en-US"/>
          </a:p>
        </p:txBody>
      </p:sp>
    </p:spTree>
    <p:extLst>
      <p:ext uri="{BB962C8B-B14F-4D97-AF65-F5344CB8AC3E}">
        <p14:creationId xmlns:p14="http://schemas.microsoft.com/office/powerpoint/2010/main" val="3483867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69F1B7-289C-8C4A-8095-D1401F7F265E}" type="slidenum">
              <a:rPr kumimoji="1" lang="zh-CN" altLang="en-US" smtClean="0"/>
              <a:t>8</a:t>
            </a:fld>
            <a:endParaRPr kumimoji="1" lang="zh-CN" altLang="en-US"/>
          </a:p>
        </p:txBody>
      </p:sp>
    </p:spTree>
    <p:extLst>
      <p:ext uri="{BB962C8B-B14F-4D97-AF65-F5344CB8AC3E}">
        <p14:creationId xmlns:p14="http://schemas.microsoft.com/office/powerpoint/2010/main" val="4183083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69F1B7-289C-8C4A-8095-D1401F7F265E}" type="slidenum">
              <a:rPr kumimoji="1" lang="zh-CN" altLang="en-US" smtClean="0"/>
              <a:t>9</a:t>
            </a:fld>
            <a:endParaRPr kumimoji="1" lang="zh-CN" altLang="en-US"/>
          </a:p>
        </p:txBody>
      </p:sp>
    </p:spTree>
    <p:extLst>
      <p:ext uri="{BB962C8B-B14F-4D97-AF65-F5344CB8AC3E}">
        <p14:creationId xmlns:p14="http://schemas.microsoft.com/office/powerpoint/2010/main" val="4559162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69F1B7-289C-8C4A-8095-D1401F7F265E}" type="slidenum">
              <a:rPr kumimoji="1" lang="zh-CN" altLang="en-US" smtClean="0"/>
              <a:t>10</a:t>
            </a:fld>
            <a:endParaRPr kumimoji="1" lang="zh-CN" altLang="en-US"/>
          </a:p>
        </p:txBody>
      </p:sp>
    </p:spTree>
    <p:extLst>
      <p:ext uri="{BB962C8B-B14F-4D97-AF65-F5344CB8AC3E}">
        <p14:creationId xmlns:p14="http://schemas.microsoft.com/office/powerpoint/2010/main" val="257495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69F1B7-289C-8C4A-8095-D1401F7F265E}" type="slidenum">
              <a:rPr kumimoji="1" lang="zh-CN" altLang="en-US" smtClean="0"/>
              <a:t>11</a:t>
            </a:fld>
            <a:endParaRPr kumimoji="1" lang="zh-CN" altLang="en-US"/>
          </a:p>
        </p:txBody>
      </p:sp>
    </p:spTree>
    <p:extLst>
      <p:ext uri="{BB962C8B-B14F-4D97-AF65-F5344CB8AC3E}">
        <p14:creationId xmlns:p14="http://schemas.microsoft.com/office/powerpoint/2010/main" val="571482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69F1B7-289C-8C4A-8095-D1401F7F265E}" type="slidenum">
              <a:rPr kumimoji="1" lang="zh-CN" altLang="en-US" smtClean="0"/>
              <a:t>12</a:t>
            </a:fld>
            <a:endParaRPr kumimoji="1" lang="zh-CN" altLang="en-US"/>
          </a:p>
        </p:txBody>
      </p:sp>
    </p:spTree>
    <p:extLst>
      <p:ext uri="{BB962C8B-B14F-4D97-AF65-F5344CB8AC3E}">
        <p14:creationId xmlns:p14="http://schemas.microsoft.com/office/powerpoint/2010/main" val="2517611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69F1B7-289C-8C4A-8095-D1401F7F265E}" type="slidenum">
              <a:rPr kumimoji="1" lang="zh-CN" altLang="en-US" smtClean="0"/>
              <a:t>13</a:t>
            </a:fld>
            <a:endParaRPr kumimoji="1" lang="zh-CN" altLang="en-US"/>
          </a:p>
        </p:txBody>
      </p:sp>
    </p:spTree>
    <p:extLst>
      <p:ext uri="{BB962C8B-B14F-4D97-AF65-F5344CB8AC3E}">
        <p14:creationId xmlns:p14="http://schemas.microsoft.com/office/powerpoint/2010/main" val="14528742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69F1B7-289C-8C4A-8095-D1401F7F265E}" type="slidenum">
              <a:rPr kumimoji="1" lang="zh-CN" altLang="en-US" smtClean="0"/>
              <a:t>14</a:t>
            </a:fld>
            <a:endParaRPr kumimoji="1" lang="zh-CN" altLang="en-US"/>
          </a:p>
        </p:txBody>
      </p:sp>
    </p:spTree>
    <p:extLst>
      <p:ext uri="{BB962C8B-B14F-4D97-AF65-F5344CB8AC3E}">
        <p14:creationId xmlns:p14="http://schemas.microsoft.com/office/powerpoint/2010/main" val="22525902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69F1B7-289C-8C4A-8095-D1401F7F265E}" type="slidenum">
              <a:rPr kumimoji="1" lang="zh-CN" altLang="en-US" smtClean="0"/>
              <a:t>15</a:t>
            </a:fld>
            <a:endParaRPr kumimoji="1" lang="zh-CN" altLang="en-US"/>
          </a:p>
        </p:txBody>
      </p:sp>
    </p:spTree>
    <p:extLst>
      <p:ext uri="{BB962C8B-B14F-4D97-AF65-F5344CB8AC3E}">
        <p14:creationId xmlns:p14="http://schemas.microsoft.com/office/powerpoint/2010/main" val="3527599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69F1B7-289C-8C4A-8095-D1401F7F265E}" type="slidenum">
              <a:rPr kumimoji="1" lang="zh-CN" altLang="en-US" smtClean="0"/>
              <a:t>16</a:t>
            </a:fld>
            <a:endParaRPr kumimoji="1" lang="zh-CN" altLang="en-US"/>
          </a:p>
        </p:txBody>
      </p:sp>
    </p:spTree>
    <p:extLst>
      <p:ext uri="{BB962C8B-B14F-4D97-AF65-F5344CB8AC3E}">
        <p14:creationId xmlns:p14="http://schemas.microsoft.com/office/powerpoint/2010/main" val="1137599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70ECC0-F975-3946-8141-6C0050A2DADB}"/>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FFB30FDB-6E12-4B40-904E-99DAD40914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693BC33E-ADC8-C347-A65C-D1819989D50A}"/>
              </a:ext>
            </a:extLst>
          </p:cNvPr>
          <p:cNvSpPr>
            <a:spLocks noGrp="1"/>
          </p:cNvSpPr>
          <p:nvPr>
            <p:ph type="dt" sz="half" idx="10"/>
          </p:nvPr>
        </p:nvSpPr>
        <p:spPr/>
        <p:txBody>
          <a:bodyPr/>
          <a:lstStyle/>
          <a:p>
            <a:fld id="{448988E7-0B94-4B43-BD44-94305E0794B9}" type="datetimeFigureOut">
              <a:rPr kumimoji="1" lang="zh-CN" altLang="en-US" smtClean="0"/>
              <a:t>2020/10/2</a:t>
            </a:fld>
            <a:endParaRPr kumimoji="1" lang="zh-CN" altLang="en-US"/>
          </a:p>
        </p:txBody>
      </p:sp>
      <p:sp>
        <p:nvSpPr>
          <p:cNvPr id="5" name="页脚占位符 4">
            <a:extLst>
              <a:ext uri="{FF2B5EF4-FFF2-40B4-BE49-F238E27FC236}">
                <a16:creationId xmlns:a16="http://schemas.microsoft.com/office/drawing/2014/main" id="{4E6C8E13-A4F9-AD41-BE2C-0D5A6F011FB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2FEAE33-6788-3249-86F6-058734737B5E}"/>
              </a:ext>
            </a:extLst>
          </p:cNvPr>
          <p:cNvSpPr>
            <a:spLocks noGrp="1"/>
          </p:cNvSpPr>
          <p:nvPr>
            <p:ph type="sldNum" sz="quarter" idx="12"/>
          </p:nvPr>
        </p:nvSpPr>
        <p:spPr/>
        <p:txBody>
          <a:bodyPr/>
          <a:lstStyle/>
          <a:p>
            <a:fld id="{769ED69F-C2A8-D641-9229-BD2F11818F24}" type="slidenum">
              <a:rPr kumimoji="1" lang="zh-CN" altLang="en-US" smtClean="0"/>
              <a:t>‹#›</a:t>
            </a:fld>
            <a:endParaRPr kumimoji="1" lang="zh-CN" altLang="en-US"/>
          </a:p>
        </p:txBody>
      </p:sp>
    </p:spTree>
    <p:extLst>
      <p:ext uri="{BB962C8B-B14F-4D97-AF65-F5344CB8AC3E}">
        <p14:creationId xmlns:p14="http://schemas.microsoft.com/office/powerpoint/2010/main" val="239324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BAB790-71B0-AD44-9FF0-C9545F53F07B}"/>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5F69F126-A839-6947-81B4-8CB8A4F58BFF}"/>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5F88196-0D79-964D-A844-D003311822F5}"/>
              </a:ext>
            </a:extLst>
          </p:cNvPr>
          <p:cNvSpPr>
            <a:spLocks noGrp="1"/>
          </p:cNvSpPr>
          <p:nvPr>
            <p:ph type="dt" sz="half" idx="10"/>
          </p:nvPr>
        </p:nvSpPr>
        <p:spPr/>
        <p:txBody>
          <a:bodyPr/>
          <a:lstStyle/>
          <a:p>
            <a:fld id="{448988E7-0B94-4B43-BD44-94305E0794B9}" type="datetimeFigureOut">
              <a:rPr kumimoji="1" lang="zh-CN" altLang="en-US" smtClean="0"/>
              <a:t>2020/10/2</a:t>
            </a:fld>
            <a:endParaRPr kumimoji="1" lang="zh-CN" altLang="en-US"/>
          </a:p>
        </p:txBody>
      </p:sp>
      <p:sp>
        <p:nvSpPr>
          <p:cNvPr id="5" name="页脚占位符 4">
            <a:extLst>
              <a:ext uri="{FF2B5EF4-FFF2-40B4-BE49-F238E27FC236}">
                <a16:creationId xmlns:a16="http://schemas.microsoft.com/office/drawing/2014/main" id="{2CE9E52F-7FD0-2148-A1A6-33B5595F22E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F6B1F1B-A425-244E-86EA-98E4F317161D}"/>
              </a:ext>
            </a:extLst>
          </p:cNvPr>
          <p:cNvSpPr>
            <a:spLocks noGrp="1"/>
          </p:cNvSpPr>
          <p:nvPr>
            <p:ph type="sldNum" sz="quarter" idx="12"/>
          </p:nvPr>
        </p:nvSpPr>
        <p:spPr/>
        <p:txBody>
          <a:bodyPr/>
          <a:lstStyle/>
          <a:p>
            <a:fld id="{769ED69F-C2A8-D641-9229-BD2F11818F24}" type="slidenum">
              <a:rPr kumimoji="1" lang="zh-CN" altLang="en-US" smtClean="0"/>
              <a:t>‹#›</a:t>
            </a:fld>
            <a:endParaRPr kumimoji="1" lang="zh-CN" altLang="en-US"/>
          </a:p>
        </p:txBody>
      </p:sp>
    </p:spTree>
    <p:extLst>
      <p:ext uri="{BB962C8B-B14F-4D97-AF65-F5344CB8AC3E}">
        <p14:creationId xmlns:p14="http://schemas.microsoft.com/office/powerpoint/2010/main" val="565410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F84711B-63F3-544F-9079-D3AF205F7A80}"/>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23A0496-40FD-3D4B-8F5C-5F3D9FB52C0C}"/>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AAAF373-2B36-F546-9743-26D76D8C1FA9}"/>
              </a:ext>
            </a:extLst>
          </p:cNvPr>
          <p:cNvSpPr>
            <a:spLocks noGrp="1"/>
          </p:cNvSpPr>
          <p:nvPr>
            <p:ph type="dt" sz="half" idx="10"/>
          </p:nvPr>
        </p:nvSpPr>
        <p:spPr/>
        <p:txBody>
          <a:bodyPr/>
          <a:lstStyle/>
          <a:p>
            <a:fld id="{448988E7-0B94-4B43-BD44-94305E0794B9}" type="datetimeFigureOut">
              <a:rPr kumimoji="1" lang="zh-CN" altLang="en-US" smtClean="0"/>
              <a:t>2020/10/2</a:t>
            </a:fld>
            <a:endParaRPr kumimoji="1" lang="zh-CN" altLang="en-US"/>
          </a:p>
        </p:txBody>
      </p:sp>
      <p:sp>
        <p:nvSpPr>
          <p:cNvPr id="5" name="页脚占位符 4">
            <a:extLst>
              <a:ext uri="{FF2B5EF4-FFF2-40B4-BE49-F238E27FC236}">
                <a16:creationId xmlns:a16="http://schemas.microsoft.com/office/drawing/2014/main" id="{5BFF97B0-CE32-924F-BC9B-606F3723E81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84A9E71-706E-B246-9BBA-2E33C96C389E}"/>
              </a:ext>
            </a:extLst>
          </p:cNvPr>
          <p:cNvSpPr>
            <a:spLocks noGrp="1"/>
          </p:cNvSpPr>
          <p:nvPr>
            <p:ph type="sldNum" sz="quarter" idx="12"/>
          </p:nvPr>
        </p:nvSpPr>
        <p:spPr/>
        <p:txBody>
          <a:bodyPr/>
          <a:lstStyle/>
          <a:p>
            <a:fld id="{769ED69F-C2A8-D641-9229-BD2F11818F24}" type="slidenum">
              <a:rPr kumimoji="1" lang="zh-CN" altLang="en-US" smtClean="0"/>
              <a:t>‹#›</a:t>
            </a:fld>
            <a:endParaRPr kumimoji="1" lang="zh-CN" altLang="en-US"/>
          </a:p>
        </p:txBody>
      </p:sp>
    </p:spTree>
    <p:extLst>
      <p:ext uri="{BB962C8B-B14F-4D97-AF65-F5344CB8AC3E}">
        <p14:creationId xmlns:p14="http://schemas.microsoft.com/office/powerpoint/2010/main" val="2726581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8F2E1D-2946-2543-94C3-C4FC489547D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3A80858-E2E0-2544-85C7-E530666D9F19}"/>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1330E36-A563-EB49-A0A3-78C2F1104B6C}"/>
              </a:ext>
            </a:extLst>
          </p:cNvPr>
          <p:cNvSpPr>
            <a:spLocks noGrp="1"/>
          </p:cNvSpPr>
          <p:nvPr>
            <p:ph type="dt" sz="half" idx="10"/>
          </p:nvPr>
        </p:nvSpPr>
        <p:spPr/>
        <p:txBody>
          <a:bodyPr/>
          <a:lstStyle/>
          <a:p>
            <a:fld id="{448988E7-0B94-4B43-BD44-94305E0794B9}" type="datetimeFigureOut">
              <a:rPr kumimoji="1" lang="zh-CN" altLang="en-US" smtClean="0"/>
              <a:t>2020/10/2</a:t>
            </a:fld>
            <a:endParaRPr kumimoji="1" lang="zh-CN" altLang="en-US"/>
          </a:p>
        </p:txBody>
      </p:sp>
      <p:sp>
        <p:nvSpPr>
          <p:cNvPr id="5" name="页脚占位符 4">
            <a:extLst>
              <a:ext uri="{FF2B5EF4-FFF2-40B4-BE49-F238E27FC236}">
                <a16:creationId xmlns:a16="http://schemas.microsoft.com/office/drawing/2014/main" id="{2EACDF7E-1451-8647-851E-B03959A3FA4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569EA08-9BEB-FA4B-828B-610B6C58900A}"/>
              </a:ext>
            </a:extLst>
          </p:cNvPr>
          <p:cNvSpPr>
            <a:spLocks noGrp="1"/>
          </p:cNvSpPr>
          <p:nvPr>
            <p:ph type="sldNum" sz="quarter" idx="12"/>
          </p:nvPr>
        </p:nvSpPr>
        <p:spPr/>
        <p:txBody>
          <a:bodyPr/>
          <a:lstStyle/>
          <a:p>
            <a:fld id="{769ED69F-C2A8-D641-9229-BD2F11818F24}" type="slidenum">
              <a:rPr kumimoji="1" lang="zh-CN" altLang="en-US" smtClean="0"/>
              <a:t>‹#›</a:t>
            </a:fld>
            <a:endParaRPr kumimoji="1" lang="zh-CN" altLang="en-US"/>
          </a:p>
        </p:txBody>
      </p:sp>
    </p:spTree>
    <p:extLst>
      <p:ext uri="{BB962C8B-B14F-4D97-AF65-F5344CB8AC3E}">
        <p14:creationId xmlns:p14="http://schemas.microsoft.com/office/powerpoint/2010/main" val="4560822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AB0819-26F7-F34C-9992-794912616484}"/>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C0C86681-7C2D-7245-8AB5-79F83F6D0E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427F0E75-3334-F342-A855-F42EC0F99E72}"/>
              </a:ext>
            </a:extLst>
          </p:cNvPr>
          <p:cNvSpPr>
            <a:spLocks noGrp="1"/>
          </p:cNvSpPr>
          <p:nvPr>
            <p:ph type="dt" sz="half" idx="10"/>
          </p:nvPr>
        </p:nvSpPr>
        <p:spPr/>
        <p:txBody>
          <a:bodyPr/>
          <a:lstStyle/>
          <a:p>
            <a:fld id="{448988E7-0B94-4B43-BD44-94305E0794B9}" type="datetimeFigureOut">
              <a:rPr kumimoji="1" lang="zh-CN" altLang="en-US" smtClean="0"/>
              <a:t>2020/10/2</a:t>
            </a:fld>
            <a:endParaRPr kumimoji="1" lang="zh-CN" altLang="en-US"/>
          </a:p>
        </p:txBody>
      </p:sp>
      <p:sp>
        <p:nvSpPr>
          <p:cNvPr id="5" name="页脚占位符 4">
            <a:extLst>
              <a:ext uri="{FF2B5EF4-FFF2-40B4-BE49-F238E27FC236}">
                <a16:creationId xmlns:a16="http://schemas.microsoft.com/office/drawing/2014/main" id="{8F5F4A1A-A1B2-C54F-8213-F9D779F23A9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7596BD2-5051-1446-9A18-BFA11222F2C3}"/>
              </a:ext>
            </a:extLst>
          </p:cNvPr>
          <p:cNvSpPr>
            <a:spLocks noGrp="1"/>
          </p:cNvSpPr>
          <p:nvPr>
            <p:ph type="sldNum" sz="quarter" idx="12"/>
          </p:nvPr>
        </p:nvSpPr>
        <p:spPr/>
        <p:txBody>
          <a:bodyPr/>
          <a:lstStyle/>
          <a:p>
            <a:fld id="{769ED69F-C2A8-D641-9229-BD2F11818F24}" type="slidenum">
              <a:rPr kumimoji="1" lang="zh-CN" altLang="en-US" smtClean="0"/>
              <a:t>‹#›</a:t>
            </a:fld>
            <a:endParaRPr kumimoji="1" lang="zh-CN" altLang="en-US"/>
          </a:p>
        </p:txBody>
      </p:sp>
    </p:spTree>
    <p:extLst>
      <p:ext uri="{BB962C8B-B14F-4D97-AF65-F5344CB8AC3E}">
        <p14:creationId xmlns:p14="http://schemas.microsoft.com/office/powerpoint/2010/main" val="1654060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25108B-57D2-0743-87A9-2107FA2F0F2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FA8058E-FE3F-1247-B900-79DCC5EBFBB2}"/>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0210850F-FCF1-E749-8AEA-D4E2434D67B2}"/>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F8EF5551-F2C5-F542-88D8-8BE0CFA22E68}"/>
              </a:ext>
            </a:extLst>
          </p:cNvPr>
          <p:cNvSpPr>
            <a:spLocks noGrp="1"/>
          </p:cNvSpPr>
          <p:nvPr>
            <p:ph type="dt" sz="half" idx="10"/>
          </p:nvPr>
        </p:nvSpPr>
        <p:spPr/>
        <p:txBody>
          <a:bodyPr/>
          <a:lstStyle/>
          <a:p>
            <a:fld id="{448988E7-0B94-4B43-BD44-94305E0794B9}" type="datetimeFigureOut">
              <a:rPr kumimoji="1" lang="zh-CN" altLang="en-US" smtClean="0"/>
              <a:t>2020/10/2</a:t>
            </a:fld>
            <a:endParaRPr kumimoji="1" lang="zh-CN" altLang="en-US"/>
          </a:p>
        </p:txBody>
      </p:sp>
      <p:sp>
        <p:nvSpPr>
          <p:cNvPr id="6" name="页脚占位符 5">
            <a:extLst>
              <a:ext uri="{FF2B5EF4-FFF2-40B4-BE49-F238E27FC236}">
                <a16:creationId xmlns:a16="http://schemas.microsoft.com/office/drawing/2014/main" id="{18C4B585-0FFD-B642-ADB0-66B123973A1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BC1C1284-09CC-E842-A3C6-7D7288460F20}"/>
              </a:ext>
            </a:extLst>
          </p:cNvPr>
          <p:cNvSpPr>
            <a:spLocks noGrp="1"/>
          </p:cNvSpPr>
          <p:nvPr>
            <p:ph type="sldNum" sz="quarter" idx="12"/>
          </p:nvPr>
        </p:nvSpPr>
        <p:spPr/>
        <p:txBody>
          <a:bodyPr/>
          <a:lstStyle/>
          <a:p>
            <a:fld id="{769ED69F-C2A8-D641-9229-BD2F11818F24}" type="slidenum">
              <a:rPr kumimoji="1" lang="zh-CN" altLang="en-US" smtClean="0"/>
              <a:t>‹#›</a:t>
            </a:fld>
            <a:endParaRPr kumimoji="1" lang="zh-CN" altLang="en-US"/>
          </a:p>
        </p:txBody>
      </p:sp>
    </p:spTree>
    <p:extLst>
      <p:ext uri="{BB962C8B-B14F-4D97-AF65-F5344CB8AC3E}">
        <p14:creationId xmlns:p14="http://schemas.microsoft.com/office/powerpoint/2010/main" val="83190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36EBB6-93B3-E540-AF87-D8E0AEB72A2A}"/>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5D871529-4455-2E41-A0DA-87870BCF32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B6BFD814-0ED6-0445-8D68-CB88E7F98FB6}"/>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EBF56F1E-85D0-9D49-8B80-79B7DFC914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253B7250-2166-6D4F-8150-E63B04195E39}"/>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50ED45AC-3592-8E4B-848B-6B9B0FCD4BAA}"/>
              </a:ext>
            </a:extLst>
          </p:cNvPr>
          <p:cNvSpPr>
            <a:spLocks noGrp="1"/>
          </p:cNvSpPr>
          <p:nvPr>
            <p:ph type="dt" sz="half" idx="10"/>
          </p:nvPr>
        </p:nvSpPr>
        <p:spPr/>
        <p:txBody>
          <a:bodyPr/>
          <a:lstStyle/>
          <a:p>
            <a:fld id="{448988E7-0B94-4B43-BD44-94305E0794B9}" type="datetimeFigureOut">
              <a:rPr kumimoji="1" lang="zh-CN" altLang="en-US" smtClean="0"/>
              <a:t>2020/10/2</a:t>
            </a:fld>
            <a:endParaRPr kumimoji="1" lang="zh-CN" altLang="en-US"/>
          </a:p>
        </p:txBody>
      </p:sp>
      <p:sp>
        <p:nvSpPr>
          <p:cNvPr id="8" name="页脚占位符 7">
            <a:extLst>
              <a:ext uri="{FF2B5EF4-FFF2-40B4-BE49-F238E27FC236}">
                <a16:creationId xmlns:a16="http://schemas.microsoft.com/office/drawing/2014/main" id="{628474E7-0F1C-8842-BCD8-9337387314B3}"/>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399F1E10-014F-5F4B-A5C4-DDEA4789115D}"/>
              </a:ext>
            </a:extLst>
          </p:cNvPr>
          <p:cNvSpPr>
            <a:spLocks noGrp="1"/>
          </p:cNvSpPr>
          <p:nvPr>
            <p:ph type="sldNum" sz="quarter" idx="12"/>
          </p:nvPr>
        </p:nvSpPr>
        <p:spPr/>
        <p:txBody>
          <a:bodyPr/>
          <a:lstStyle/>
          <a:p>
            <a:fld id="{769ED69F-C2A8-D641-9229-BD2F11818F24}" type="slidenum">
              <a:rPr kumimoji="1" lang="zh-CN" altLang="en-US" smtClean="0"/>
              <a:t>‹#›</a:t>
            </a:fld>
            <a:endParaRPr kumimoji="1" lang="zh-CN" altLang="en-US"/>
          </a:p>
        </p:txBody>
      </p:sp>
    </p:spTree>
    <p:extLst>
      <p:ext uri="{BB962C8B-B14F-4D97-AF65-F5344CB8AC3E}">
        <p14:creationId xmlns:p14="http://schemas.microsoft.com/office/powerpoint/2010/main" val="726321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7D1F81-2CEB-1649-9B54-7666F7135311}"/>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C7D66FB8-7FAC-3E49-8C6F-BCA9BA404F6B}"/>
              </a:ext>
            </a:extLst>
          </p:cNvPr>
          <p:cNvSpPr>
            <a:spLocks noGrp="1"/>
          </p:cNvSpPr>
          <p:nvPr>
            <p:ph type="dt" sz="half" idx="10"/>
          </p:nvPr>
        </p:nvSpPr>
        <p:spPr/>
        <p:txBody>
          <a:bodyPr/>
          <a:lstStyle/>
          <a:p>
            <a:fld id="{448988E7-0B94-4B43-BD44-94305E0794B9}" type="datetimeFigureOut">
              <a:rPr kumimoji="1" lang="zh-CN" altLang="en-US" smtClean="0"/>
              <a:t>2020/10/2</a:t>
            </a:fld>
            <a:endParaRPr kumimoji="1" lang="zh-CN" altLang="en-US"/>
          </a:p>
        </p:txBody>
      </p:sp>
      <p:sp>
        <p:nvSpPr>
          <p:cNvPr id="4" name="页脚占位符 3">
            <a:extLst>
              <a:ext uri="{FF2B5EF4-FFF2-40B4-BE49-F238E27FC236}">
                <a16:creationId xmlns:a16="http://schemas.microsoft.com/office/drawing/2014/main" id="{BAFB9F0C-7E05-6745-930C-F69D2DD173D5}"/>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CC01709D-7F5F-8442-B9C6-5EE60652AC45}"/>
              </a:ext>
            </a:extLst>
          </p:cNvPr>
          <p:cNvSpPr>
            <a:spLocks noGrp="1"/>
          </p:cNvSpPr>
          <p:nvPr>
            <p:ph type="sldNum" sz="quarter" idx="12"/>
          </p:nvPr>
        </p:nvSpPr>
        <p:spPr/>
        <p:txBody>
          <a:bodyPr/>
          <a:lstStyle/>
          <a:p>
            <a:fld id="{769ED69F-C2A8-D641-9229-BD2F11818F24}" type="slidenum">
              <a:rPr kumimoji="1" lang="zh-CN" altLang="en-US" smtClean="0"/>
              <a:t>‹#›</a:t>
            </a:fld>
            <a:endParaRPr kumimoji="1" lang="zh-CN" altLang="en-US"/>
          </a:p>
        </p:txBody>
      </p:sp>
    </p:spTree>
    <p:extLst>
      <p:ext uri="{BB962C8B-B14F-4D97-AF65-F5344CB8AC3E}">
        <p14:creationId xmlns:p14="http://schemas.microsoft.com/office/powerpoint/2010/main" val="2973796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E82E9A5-09A8-314F-A230-1E9EAF73FEBB}"/>
              </a:ext>
            </a:extLst>
          </p:cNvPr>
          <p:cNvSpPr>
            <a:spLocks noGrp="1"/>
          </p:cNvSpPr>
          <p:nvPr>
            <p:ph type="dt" sz="half" idx="10"/>
          </p:nvPr>
        </p:nvSpPr>
        <p:spPr/>
        <p:txBody>
          <a:bodyPr/>
          <a:lstStyle/>
          <a:p>
            <a:fld id="{448988E7-0B94-4B43-BD44-94305E0794B9}" type="datetimeFigureOut">
              <a:rPr kumimoji="1" lang="zh-CN" altLang="en-US" smtClean="0"/>
              <a:t>2020/10/2</a:t>
            </a:fld>
            <a:endParaRPr kumimoji="1" lang="zh-CN" altLang="en-US"/>
          </a:p>
        </p:txBody>
      </p:sp>
      <p:sp>
        <p:nvSpPr>
          <p:cNvPr id="3" name="页脚占位符 2">
            <a:extLst>
              <a:ext uri="{FF2B5EF4-FFF2-40B4-BE49-F238E27FC236}">
                <a16:creationId xmlns:a16="http://schemas.microsoft.com/office/drawing/2014/main" id="{47DE0C22-02F2-924D-A6B9-2510E511F614}"/>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28D569A8-90DF-B342-8D23-838F79E061B6}"/>
              </a:ext>
            </a:extLst>
          </p:cNvPr>
          <p:cNvSpPr>
            <a:spLocks noGrp="1"/>
          </p:cNvSpPr>
          <p:nvPr>
            <p:ph type="sldNum" sz="quarter" idx="12"/>
          </p:nvPr>
        </p:nvSpPr>
        <p:spPr/>
        <p:txBody>
          <a:bodyPr/>
          <a:lstStyle/>
          <a:p>
            <a:fld id="{769ED69F-C2A8-D641-9229-BD2F11818F24}" type="slidenum">
              <a:rPr kumimoji="1" lang="zh-CN" altLang="en-US" smtClean="0"/>
              <a:t>‹#›</a:t>
            </a:fld>
            <a:endParaRPr kumimoji="1" lang="zh-CN" altLang="en-US"/>
          </a:p>
        </p:txBody>
      </p:sp>
    </p:spTree>
    <p:extLst>
      <p:ext uri="{BB962C8B-B14F-4D97-AF65-F5344CB8AC3E}">
        <p14:creationId xmlns:p14="http://schemas.microsoft.com/office/powerpoint/2010/main" val="335470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78FEB3-79E1-F54E-A6D7-9A7B4CA47C5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781D342E-53D9-8E49-878F-C9123D338F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F485E72E-8506-1D4B-A7A1-8C66E32701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B0366CC7-1C4B-EF42-9789-C44B36850CC0}"/>
              </a:ext>
            </a:extLst>
          </p:cNvPr>
          <p:cNvSpPr>
            <a:spLocks noGrp="1"/>
          </p:cNvSpPr>
          <p:nvPr>
            <p:ph type="dt" sz="half" idx="10"/>
          </p:nvPr>
        </p:nvSpPr>
        <p:spPr/>
        <p:txBody>
          <a:bodyPr/>
          <a:lstStyle/>
          <a:p>
            <a:fld id="{448988E7-0B94-4B43-BD44-94305E0794B9}" type="datetimeFigureOut">
              <a:rPr kumimoji="1" lang="zh-CN" altLang="en-US" smtClean="0"/>
              <a:t>2020/10/2</a:t>
            </a:fld>
            <a:endParaRPr kumimoji="1" lang="zh-CN" altLang="en-US"/>
          </a:p>
        </p:txBody>
      </p:sp>
      <p:sp>
        <p:nvSpPr>
          <p:cNvPr id="6" name="页脚占位符 5">
            <a:extLst>
              <a:ext uri="{FF2B5EF4-FFF2-40B4-BE49-F238E27FC236}">
                <a16:creationId xmlns:a16="http://schemas.microsoft.com/office/drawing/2014/main" id="{7E15868C-AE16-C844-942D-C8A00A141AC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5F44970-FB76-284F-AE62-08BC99EA6EBC}"/>
              </a:ext>
            </a:extLst>
          </p:cNvPr>
          <p:cNvSpPr>
            <a:spLocks noGrp="1"/>
          </p:cNvSpPr>
          <p:nvPr>
            <p:ph type="sldNum" sz="quarter" idx="12"/>
          </p:nvPr>
        </p:nvSpPr>
        <p:spPr/>
        <p:txBody>
          <a:bodyPr/>
          <a:lstStyle/>
          <a:p>
            <a:fld id="{769ED69F-C2A8-D641-9229-BD2F11818F24}" type="slidenum">
              <a:rPr kumimoji="1" lang="zh-CN" altLang="en-US" smtClean="0"/>
              <a:t>‹#›</a:t>
            </a:fld>
            <a:endParaRPr kumimoji="1" lang="zh-CN" altLang="en-US"/>
          </a:p>
        </p:txBody>
      </p:sp>
    </p:spTree>
    <p:extLst>
      <p:ext uri="{BB962C8B-B14F-4D97-AF65-F5344CB8AC3E}">
        <p14:creationId xmlns:p14="http://schemas.microsoft.com/office/powerpoint/2010/main" val="3559581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F3635B-B358-5149-AC13-F78C59F2B5E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E2EECEDE-2735-E54A-9AAF-A69BACBF35A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0DAA7E8D-8D7A-B04E-B3CF-95D8AD3F68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8634107-94B7-8545-B5BD-B0A8CE9C4CCD}"/>
              </a:ext>
            </a:extLst>
          </p:cNvPr>
          <p:cNvSpPr>
            <a:spLocks noGrp="1"/>
          </p:cNvSpPr>
          <p:nvPr>
            <p:ph type="dt" sz="half" idx="10"/>
          </p:nvPr>
        </p:nvSpPr>
        <p:spPr/>
        <p:txBody>
          <a:bodyPr/>
          <a:lstStyle/>
          <a:p>
            <a:fld id="{448988E7-0B94-4B43-BD44-94305E0794B9}" type="datetimeFigureOut">
              <a:rPr kumimoji="1" lang="zh-CN" altLang="en-US" smtClean="0"/>
              <a:t>2020/10/2</a:t>
            </a:fld>
            <a:endParaRPr kumimoji="1" lang="zh-CN" altLang="en-US"/>
          </a:p>
        </p:txBody>
      </p:sp>
      <p:sp>
        <p:nvSpPr>
          <p:cNvPr id="6" name="页脚占位符 5">
            <a:extLst>
              <a:ext uri="{FF2B5EF4-FFF2-40B4-BE49-F238E27FC236}">
                <a16:creationId xmlns:a16="http://schemas.microsoft.com/office/drawing/2014/main" id="{68D2CE4D-D460-B442-B009-C3F347C6D5A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21A02E1F-AD56-FB4E-A576-5B3E83762C4A}"/>
              </a:ext>
            </a:extLst>
          </p:cNvPr>
          <p:cNvSpPr>
            <a:spLocks noGrp="1"/>
          </p:cNvSpPr>
          <p:nvPr>
            <p:ph type="sldNum" sz="quarter" idx="12"/>
          </p:nvPr>
        </p:nvSpPr>
        <p:spPr/>
        <p:txBody>
          <a:bodyPr/>
          <a:lstStyle/>
          <a:p>
            <a:fld id="{769ED69F-C2A8-D641-9229-BD2F11818F24}" type="slidenum">
              <a:rPr kumimoji="1" lang="zh-CN" altLang="en-US" smtClean="0"/>
              <a:t>‹#›</a:t>
            </a:fld>
            <a:endParaRPr kumimoji="1" lang="zh-CN" altLang="en-US"/>
          </a:p>
        </p:txBody>
      </p:sp>
    </p:spTree>
    <p:extLst>
      <p:ext uri="{BB962C8B-B14F-4D97-AF65-F5344CB8AC3E}">
        <p14:creationId xmlns:p14="http://schemas.microsoft.com/office/powerpoint/2010/main" val="4290781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E559A1F-7A37-D047-80A3-26277C6DA3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728BA76-1E25-1043-BD6E-21A86CDCDA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EDBCE32-DD44-684A-B401-BCD80E4A09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8988E7-0B94-4B43-BD44-94305E0794B9}" type="datetimeFigureOut">
              <a:rPr kumimoji="1" lang="zh-CN" altLang="en-US" smtClean="0"/>
              <a:t>2020/10/2</a:t>
            </a:fld>
            <a:endParaRPr kumimoji="1" lang="zh-CN" altLang="en-US"/>
          </a:p>
        </p:txBody>
      </p:sp>
      <p:sp>
        <p:nvSpPr>
          <p:cNvPr id="5" name="页脚占位符 4">
            <a:extLst>
              <a:ext uri="{FF2B5EF4-FFF2-40B4-BE49-F238E27FC236}">
                <a16:creationId xmlns:a16="http://schemas.microsoft.com/office/drawing/2014/main" id="{512C1B17-B4CC-774E-AEBB-D088EF2740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9938E916-7D62-4248-BA3E-3D415E3119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9ED69F-C2A8-D641-9229-BD2F11818F24}" type="slidenum">
              <a:rPr kumimoji="1" lang="zh-CN" altLang="en-US" smtClean="0"/>
              <a:t>‹#›</a:t>
            </a:fld>
            <a:endParaRPr kumimoji="1" lang="zh-CN" altLang="en-US"/>
          </a:p>
        </p:txBody>
      </p:sp>
    </p:spTree>
    <p:extLst>
      <p:ext uri="{BB962C8B-B14F-4D97-AF65-F5344CB8AC3E}">
        <p14:creationId xmlns:p14="http://schemas.microsoft.com/office/powerpoint/2010/main" val="29369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0" y="1793695"/>
            <a:ext cx="11887200" cy="2387600"/>
          </a:xfrm>
        </p:spPr>
        <p:txBody>
          <a:bodyPr>
            <a:normAutofit/>
          </a:bodyPr>
          <a:lstStyle/>
          <a:p>
            <a:r>
              <a:rPr lang="en-US" altLang="zh-CN" sz="4000" dirty="0">
                <a:latin typeface="Times New Roman" panose="02020603050405020304" pitchFamily="18" charset="0"/>
                <a:cs typeface="Times New Roman" panose="02020603050405020304" pitchFamily="18" charset="0"/>
              </a:rPr>
              <a:t>Online Anomalous Trajectory Detection with Deep</a:t>
            </a:r>
            <a:br>
              <a:rPr lang="en-US" altLang="zh-CN" sz="4000" dirty="0">
                <a:latin typeface="Times New Roman" panose="02020603050405020304" pitchFamily="18" charset="0"/>
                <a:cs typeface="Times New Roman" panose="02020603050405020304" pitchFamily="18" charset="0"/>
              </a:rPr>
            </a:br>
            <a:r>
              <a:rPr lang="en-US" altLang="zh-CN" sz="4000" dirty="0">
                <a:latin typeface="Times New Roman" panose="02020603050405020304" pitchFamily="18" charset="0"/>
                <a:cs typeface="Times New Roman" panose="02020603050405020304" pitchFamily="18" charset="0"/>
              </a:rPr>
              <a:t>Generative Sequence Modeling</a:t>
            </a:r>
            <a:br>
              <a:rPr lang="en-US" altLang="zh-CN" sz="4000" dirty="0">
                <a:latin typeface="Times New Roman" panose="02020603050405020304" pitchFamily="18" charset="0"/>
                <a:cs typeface="Times New Roman" panose="02020603050405020304" pitchFamily="18" charset="0"/>
              </a:rPr>
            </a:br>
            <a:endParaRPr kumimoji="1" lang="zh-CN" alt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1214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152400" y="0"/>
            <a:ext cx="11887200" cy="546902"/>
          </a:xfrm>
        </p:spPr>
        <p:txBody>
          <a:bodyPr>
            <a:normAutofit/>
          </a:bodyPr>
          <a:lstStyle/>
          <a:p>
            <a:r>
              <a:rPr lang="en-US" altLang="zh-CN" sz="3200" dirty="0">
                <a:latin typeface="Times New Roman" panose="02020603050405020304" pitchFamily="18" charset="0"/>
                <a:cs typeface="Times New Roman" panose="02020603050405020304" pitchFamily="18" charset="0"/>
              </a:rPr>
              <a:t>GMVSA</a:t>
            </a:r>
            <a:endParaRPr kumimoji="1" lang="zh-CN" altLang="en-US" sz="3200"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0C946B7C-02B2-C147-8CCA-C45066145471}"/>
              </a:ext>
            </a:extLst>
          </p:cNvPr>
          <p:cNvCxnSpPr>
            <a:cxnSpLocks/>
          </p:cNvCxnSpPr>
          <p:nvPr/>
        </p:nvCxnSpPr>
        <p:spPr>
          <a:xfrm>
            <a:off x="152400" y="648182"/>
            <a:ext cx="1188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85B361A3-F34C-1E4F-9F1B-0F97B18A3B29}"/>
              </a:ext>
            </a:extLst>
          </p:cNvPr>
          <p:cNvSpPr/>
          <p:nvPr/>
        </p:nvSpPr>
        <p:spPr>
          <a:xfrm>
            <a:off x="511216" y="969382"/>
            <a:ext cx="10820400" cy="2749279"/>
          </a:xfrm>
          <a:prstGeom prst="rect">
            <a:avLst/>
          </a:prstGeom>
        </p:spPr>
        <p:txBody>
          <a:bodyPr wrap="square">
            <a:spAutoFit/>
          </a:bodyPr>
          <a:lstStyle/>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a:t>
            </a:r>
            <a:r>
              <a:rPr lang="en-US" altLang="zh-CN" sz="2000" b="1" dirty="0">
                <a:solidFill>
                  <a:srgbClr val="0070C0"/>
                </a:solidFill>
                <a:effectLst/>
                <a:latin typeface="Times New Roman" panose="02020603050405020304" pitchFamily="18" charset="0"/>
                <a:cs typeface="Times New Roman" panose="02020603050405020304" pitchFamily="18" charset="0"/>
              </a:rPr>
              <a:t> Latent Route Inference</a:t>
            </a:r>
            <a:r>
              <a:rPr lang="zh-CN" altLang="en-US" sz="2000" b="1" dirty="0">
                <a:solidFill>
                  <a:srgbClr val="0070C0"/>
                </a:solidFill>
                <a:effectLst/>
                <a:latin typeface="Times New Roman" panose="02020603050405020304" pitchFamily="18" charset="0"/>
                <a:cs typeface="Times New Roman" panose="02020603050405020304" pitchFamily="18" charset="0"/>
              </a:rPr>
              <a:t>：</a:t>
            </a:r>
            <a:r>
              <a:rPr lang="en-US" altLang="zh-CN" sz="2000" b="1" dirty="0">
                <a:solidFill>
                  <a:srgbClr val="0070C0"/>
                </a:solidFill>
                <a:latin typeface="Times New Roman" panose="02020603050405020304" pitchFamily="18" charset="0"/>
                <a:cs typeface="Times New Roman" panose="02020603050405020304" pitchFamily="18" charset="0"/>
              </a:rPr>
              <a:t>LSTM</a:t>
            </a:r>
          </a:p>
          <a:p>
            <a:pPr indent="457200" algn="just">
              <a:lnSpc>
                <a:spcPct val="125000"/>
              </a:lnSpc>
            </a:pPr>
            <a:r>
              <a:rPr lang="en-US" altLang="zh-CN" sz="2000" dirty="0">
                <a:latin typeface="Times New Roman" panose="02020603050405020304" pitchFamily="18" charset="0"/>
                <a:cs typeface="Times New Roman" panose="02020603050405020304" pitchFamily="18" charset="0"/>
              </a:rPr>
              <a:t>Long short-term memory (LSTM) is an artificial recurrent neural network (RNN) architecture[1] used in the field of deep learning. Unlike standard feedforward neural networks, LSTM has feedback connections. It can not only process single data points (such as images), but also entire sequences of data (such as speech or video). </a:t>
            </a:r>
          </a:p>
          <a:p>
            <a:pPr indent="457200" algn="just">
              <a:lnSpc>
                <a:spcPct val="125000"/>
              </a:lnSpc>
            </a:pPr>
            <a:endParaRPr lang="en-US" altLang="zh-CN" sz="2000" dirty="0">
              <a:effectLst/>
              <a:latin typeface="Times New Roman" panose="02020603050405020304" pitchFamily="18" charset="0"/>
              <a:cs typeface="Times New Roman" panose="02020603050405020304" pitchFamily="18" charset="0"/>
            </a:endParaRPr>
          </a:p>
          <a:p>
            <a:pPr indent="457200" algn="just">
              <a:lnSpc>
                <a:spcPct val="125000"/>
              </a:lnSpc>
            </a:pPr>
            <a:endParaRPr lang="en-US" altLang="zh-CN" sz="2000" dirty="0">
              <a:effectLst/>
              <a:latin typeface="Times New Roman" panose="02020603050405020304" pitchFamily="18" charset="0"/>
              <a:cs typeface="Times New Roman" panose="02020603050405020304" pitchFamily="18" charset="0"/>
            </a:endParaRPr>
          </a:p>
        </p:txBody>
      </p:sp>
      <p:pic>
        <p:nvPicPr>
          <p:cNvPr id="73" name="图片 72">
            <a:extLst>
              <a:ext uri="{FF2B5EF4-FFF2-40B4-BE49-F238E27FC236}">
                <a16:creationId xmlns:a16="http://schemas.microsoft.com/office/drawing/2014/main" id="{75077A6F-26F7-BD48-9485-EF243E3BE077}"/>
              </a:ext>
            </a:extLst>
          </p:cNvPr>
          <p:cNvPicPr>
            <a:picLocks noChangeAspect="1"/>
          </p:cNvPicPr>
          <p:nvPr/>
        </p:nvPicPr>
        <p:blipFill>
          <a:blip r:embed="rId3"/>
          <a:stretch>
            <a:fillRect/>
          </a:stretch>
        </p:blipFill>
        <p:spPr>
          <a:xfrm>
            <a:off x="6241456" y="3696982"/>
            <a:ext cx="4959944" cy="1864336"/>
          </a:xfrm>
          <a:prstGeom prst="rect">
            <a:avLst/>
          </a:prstGeom>
        </p:spPr>
      </p:pic>
      <p:pic>
        <p:nvPicPr>
          <p:cNvPr id="74" name="图片 73">
            <a:extLst>
              <a:ext uri="{FF2B5EF4-FFF2-40B4-BE49-F238E27FC236}">
                <a16:creationId xmlns:a16="http://schemas.microsoft.com/office/drawing/2014/main" id="{D2179B0E-7B83-664F-B0F5-D4261607E4D7}"/>
              </a:ext>
            </a:extLst>
          </p:cNvPr>
          <p:cNvPicPr>
            <a:picLocks noChangeAspect="1"/>
          </p:cNvPicPr>
          <p:nvPr/>
        </p:nvPicPr>
        <p:blipFill>
          <a:blip r:embed="rId4"/>
          <a:stretch>
            <a:fillRect/>
          </a:stretch>
        </p:blipFill>
        <p:spPr>
          <a:xfrm>
            <a:off x="1146134" y="3696982"/>
            <a:ext cx="4602480" cy="1903702"/>
          </a:xfrm>
          <a:prstGeom prst="rect">
            <a:avLst/>
          </a:prstGeom>
        </p:spPr>
      </p:pic>
    </p:spTree>
    <p:extLst>
      <p:ext uri="{BB962C8B-B14F-4D97-AF65-F5344CB8AC3E}">
        <p14:creationId xmlns:p14="http://schemas.microsoft.com/office/powerpoint/2010/main" val="955212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152400" y="0"/>
            <a:ext cx="11887200" cy="546902"/>
          </a:xfrm>
        </p:spPr>
        <p:txBody>
          <a:bodyPr>
            <a:normAutofit/>
          </a:bodyPr>
          <a:lstStyle/>
          <a:p>
            <a:r>
              <a:rPr lang="en-US" altLang="zh-CN" sz="3200" dirty="0">
                <a:latin typeface="Times New Roman" panose="02020603050405020304" pitchFamily="18" charset="0"/>
                <a:cs typeface="Times New Roman" panose="02020603050405020304" pitchFamily="18" charset="0"/>
              </a:rPr>
              <a:t>GMVSA</a:t>
            </a:r>
            <a:endParaRPr kumimoji="1" lang="zh-CN" altLang="en-US" sz="3200"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0C946B7C-02B2-C147-8CCA-C45066145471}"/>
              </a:ext>
            </a:extLst>
          </p:cNvPr>
          <p:cNvCxnSpPr>
            <a:cxnSpLocks/>
          </p:cNvCxnSpPr>
          <p:nvPr/>
        </p:nvCxnSpPr>
        <p:spPr>
          <a:xfrm>
            <a:off x="152400" y="648182"/>
            <a:ext cx="1188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85B361A3-F34C-1E4F-9F1B-0F97B18A3B29}"/>
              </a:ext>
            </a:extLst>
          </p:cNvPr>
          <p:cNvSpPr/>
          <p:nvPr/>
        </p:nvSpPr>
        <p:spPr>
          <a:xfrm>
            <a:off x="511216" y="969382"/>
            <a:ext cx="10820400" cy="447558"/>
          </a:xfrm>
          <a:prstGeom prst="rect">
            <a:avLst/>
          </a:prstGeom>
        </p:spPr>
        <p:txBody>
          <a:bodyPr wrap="square">
            <a:spAutoFit/>
          </a:bodyPr>
          <a:lstStyle/>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a:t>
            </a:r>
            <a:r>
              <a:rPr lang="en-US" altLang="zh-CN" sz="2000" b="1" dirty="0">
                <a:solidFill>
                  <a:srgbClr val="0070C0"/>
                </a:solidFill>
                <a:effectLst/>
                <a:latin typeface="Times New Roman" panose="02020603050405020304" pitchFamily="18" charset="0"/>
                <a:cs typeface="Times New Roman" panose="02020603050405020304" pitchFamily="18" charset="0"/>
              </a:rPr>
              <a:t>Latent Route Inference</a:t>
            </a:r>
            <a:r>
              <a:rPr lang="zh-CN" altLang="en-US" sz="2000" b="1" dirty="0">
                <a:solidFill>
                  <a:srgbClr val="0070C0"/>
                </a:solidFill>
                <a:effectLst/>
                <a:latin typeface="Times New Roman" panose="02020603050405020304" pitchFamily="18" charset="0"/>
                <a:cs typeface="Times New Roman" panose="02020603050405020304" pitchFamily="18" charset="0"/>
              </a:rPr>
              <a:t>：</a:t>
            </a:r>
            <a:r>
              <a:rPr lang="en-US" altLang="zh-CN" sz="2000" b="1" dirty="0">
                <a:solidFill>
                  <a:srgbClr val="0070C0"/>
                </a:solidFill>
                <a:latin typeface="Times New Roman" panose="02020603050405020304" pitchFamily="18" charset="0"/>
                <a:cs typeface="Times New Roman" panose="02020603050405020304" pitchFamily="18" charset="0"/>
              </a:rPr>
              <a:t>LSTM - peephole connections.</a:t>
            </a:r>
            <a:endParaRPr lang="en-US" altLang="zh-CN" sz="2000" dirty="0">
              <a:effectLst/>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AD5B83D6-EAC4-534F-8CA0-B230DE6B1F3F}"/>
              </a:ext>
            </a:extLst>
          </p:cNvPr>
          <p:cNvPicPr>
            <a:picLocks noChangeAspect="1"/>
          </p:cNvPicPr>
          <p:nvPr/>
        </p:nvPicPr>
        <p:blipFill>
          <a:blip r:embed="rId3"/>
          <a:stretch>
            <a:fillRect/>
          </a:stretch>
        </p:blipFill>
        <p:spPr>
          <a:xfrm>
            <a:off x="968416" y="1738139"/>
            <a:ext cx="4356100" cy="1445152"/>
          </a:xfrm>
          <a:prstGeom prst="rect">
            <a:avLst/>
          </a:prstGeom>
        </p:spPr>
      </p:pic>
      <p:pic>
        <p:nvPicPr>
          <p:cNvPr id="7" name="图片 6">
            <a:extLst>
              <a:ext uri="{FF2B5EF4-FFF2-40B4-BE49-F238E27FC236}">
                <a16:creationId xmlns:a16="http://schemas.microsoft.com/office/drawing/2014/main" id="{309D642E-C5D1-5E4A-8A32-9C8F39E1DDD3}"/>
              </a:ext>
            </a:extLst>
          </p:cNvPr>
          <p:cNvPicPr>
            <a:picLocks noChangeAspect="1"/>
          </p:cNvPicPr>
          <p:nvPr/>
        </p:nvPicPr>
        <p:blipFill>
          <a:blip r:embed="rId4"/>
          <a:stretch>
            <a:fillRect/>
          </a:stretch>
        </p:blipFill>
        <p:spPr>
          <a:xfrm>
            <a:off x="5921416" y="1738138"/>
            <a:ext cx="5168900" cy="1530841"/>
          </a:xfrm>
          <a:prstGeom prst="rect">
            <a:avLst/>
          </a:prstGeom>
        </p:spPr>
      </p:pic>
      <p:pic>
        <p:nvPicPr>
          <p:cNvPr id="9" name="图片 8">
            <a:extLst>
              <a:ext uri="{FF2B5EF4-FFF2-40B4-BE49-F238E27FC236}">
                <a16:creationId xmlns:a16="http://schemas.microsoft.com/office/drawing/2014/main" id="{559D57D4-BF34-9445-8383-F405C952EA1E}"/>
              </a:ext>
            </a:extLst>
          </p:cNvPr>
          <p:cNvPicPr>
            <a:picLocks noChangeAspect="1"/>
          </p:cNvPicPr>
          <p:nvPr/>
        </p:nvPicPr>
        <p:blipFill>
          <a:blip r:embed="rId5"/>
          <a:stretch>
            <a:fillRect/>
          </a:stretch>
        </p:blipFill>
        <p:spPr>
          <a:xfrm>
            <a:off x="968416" y="4158075"/>
            <a:ext cx="4356100" cy="1445153"/>
          </a:xfrm>
          <a:prstGeom prst="rect">
            <a:avLst/>
          </a:prstGeom>
        </p:spPr>
      </p:pic>
      <p:pic>
        <p:nvPicPr>
          <p:cNvPr id="10" name="图片 9">
            <a:extLst>
              <a:ext uri="{FF2B5EF4-FFF2-40B4-BE49-F238E27FC236}">
                <a16:creationId xmlns:a16="http://schemas.microsoft.com/office/drawing/2014/main" id="{A4FE8E0D-E28D-AC4D-B845-CAFEE71BA9F4}"/>
              </a:ext>
            </a:extLst>
          </p:cNvPr>
          <p:cNvPicPr>
            <a:picLocks noChangeAspect="1"/>
          </p:cNvPicPr>
          <p:nvPr/>
        </p:nvPicPr>
        <p:blipFill>
          <a:blip r:embed="rId6"/>
          <a:stretch>
            <a:fillRect/>
          </a:stretch>
        </p:blipFill>
        <p:spPr>
          <a:xfrm>
            <a:off x="6096000" y="3939528"/>
            <a:ext cx="5346700" cy="1663700"/>
          </a:xfrm>
          <a:prstGeom prst="rect">
            <a:avLst/>
          </a:prstGeom>
        </p:spPr>
      </p:pic>
    </p:spTree>
    <p:extLst>
      <p:ext uri="{BB962C8B-B14F-4D97-AF65-F5344CB8AC3E}">
        <p14:creationId xmlns:p14="http://schemas.microsoft.com/office/powerpoint/2010/main" val="516351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152400" y="0"/>
            <a:ext cx="11887200" cy="546902"/>
          </a:xfrm>
        </p:spPr>
        <p:txBody>
          <a:bodyPr>
            <a:normAutofit/>
          </a:bodyPr>
          <a:lstStyle/>
          <a:p>
            <a:r>
              <a:rPr lang="en-US" altLang="zh-CN" sz="3200" dirty="0">
                <a:latin typeface="Times New Roman" panose="02020603050405020304" pitchFamily="18" charset="0"/>
                <a:cs typeface="Times New Roman" panose="02020603050405020304" pitchFamily="18" charset="0"/>
              </a:rPr>
              <a:t>GMVSA</a:t>
            </a:r>
            <a:endParaRPr kumimoji="1" lang="zh-CN" altLang="en-US" sz="3200"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0C946B7C-02B2-C147-8CCA-C45066145471}"/>
              </a:ext>
            </a:extLst>
          </p:cNvPr>
          <p:cNvCxnSpPr>
            <a:cxnSpLocks/>
          </p:cNvCxnSpPr>
          <p:nvPr/>
        </p:nvCxnSpPr>
        <p:spPr>
          <a:xfrm>
            <a:off x="152400" y="648182"/>
            <a:ext cx="1188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85B361A3-F34C-1E4F-9F1B-0F97B18A3B29}"/>
              </a:ext>
            </a:extLst>
          </p:cNvPr>
          <p:cNvSpPr/>
          <p:nvPr/>
        </p:nvSpPr>
        <p:spPr>
          <a:xfrm>
            <a:off x="511216" y="969382"/>
            <a:ext cx="10820400" cy="447558"/>
          </a:xfrm>
          <a:prstGeom prst="rect">
            <a:avLst/>
          </a:prstGeom>
        </p:spPr>
        <p:txBody>
          <a:bodyPr wrap="square">
            <a:spAutoFit/>
          </a:bodyPr>
          <a:lstStyle/>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a:t>
            </a:r>
            <a:r>
              <a:rPr lang="en-US" altLang="zh-CN" sz="2000" b="1" dirty="0">
                <a:solidFill>
                  <a:srgbClr val="0070C0"/>
                </a:solidFill>
                <a:effectLst/>
                <a:latin typeface="Times New Roman" panose="02020603050405020304" pitchFamily="18" charset="0"/>
                <a:cs typeface="Times New Roman" panose="02020603050405020304" pitchFamily="18" charset="0"/>
              </a:rPr>
              <a:t>Latent Route Inference</a:t>
            </a:r>
            <a:r>
              <a:rPr lang="zh-CN" altLang="en-US" sz="2000" b="1" dirty="0">
                <a:solidFill>
                  <a:srgbClr val="0070C0"/>
                </a:solidFill>
                <a:effectLst/>
                <a:latin typeface="Times New Roman" panose="02020603050405020304" pitchFamily="18" charset="0"/>
                <a:cs typeface="Times New Roman" panose="02020603050405020304" pitchFamily="18" charset="0"/>
              </a:rPr>
              <a:t>：</a:t>
            </a:r>
            <a:r>
              <a:rPr lang="en-US" altLang="zh-CN" sz="2000" b="1" dirty="0">
                <a:solidFill>
                  <a:srgbClr val="0070C0"/>
                </a:solidFill>
                <a:latin typeface="Times New Roman" panose="02020603050405020304" pitchFamily="18" charset="0"/>
                <a:cs typeface="Times New Roman" panose="02020603050405020304" pitchFamily="18" charset="0"/>
              </a:rPr>
              <a:t>LSTM - peephole connections.</a:t>
            </a:r>
            <a:endParaRPr lang="en-US" altLang="zh-CN" sz="2000" dirty="0">
              <a:effectLst/>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AD5B83D6-EAC4-534F-8CA0-B230DE6B1F3F}"/>
              </a:ext>
            </a:extLst>
          </p:cNvPr>
          <p:cNvPicPr>
            <a:picLocks noChangeAspect="1"/>
          </p:cNvPicPr>
          <p:nvPr/>
        </p:nvPicPr>
        <p:blipFill>
          <a:blip r:embed="rId3"/>
          <a:stretch>
            <a:fillRect/>
          </a:stretch>
        </p:blipFill>
        <p:spPr>
          <a:xfrm>
            <a:off x="968416" y="1738139"/>
            <a:ext cx="4356100" cy="1445152"/>
          </a:xfrm>
          <a:prstGeom prst="rect">
            <a:avLst/>
          </a:prstGeom>
        </p:spPr>
      </p:pic>
      <p:pic>
        <p:nvPicPr>
          <p:cNvPr id="7" name="图片 6">
            <a:extLst>
              <a:ext uri="{FF2B5EF4-FFF2-40B4-BE49-F238E27FC236}">
                <a16:creationId xmlns:a16="http://schemas.microsoft.com/office/drawing/2014/main" id="{309D642E-C5D1-5E4A-8A32-9C8F39E1DDD3}"/>
              </a:ext>
            </a:extLst>
          </p:cNvPr>
          <p:cNvPicPr>
            <a:picLocks noChangeAspect="1"/>
          </p:cNvPicPr>
          <p:nvPr/>
        </p:nvPicPr>
        <p:blipFill>
          <a:blip r:embed="rId4"/>
          <a:stretch>
            <a:fillRect/>
          </a:stretch>
        </p:blipFill>
        <p:spPr>
          <a:xfrm>
            <a:off x="5921416" y="1738138"/>
            <a:ext cx="5168900" cy="1530841"/>
          </a:xfrm>
          <a:prstGeom prst="rect">
            <a:avLst/>
          </a:prstGeom>
        </p:spPr>
      </p:pic>
      <p:pic>
        <p:nvPicPr>
          <p:cNvPr id="9" name="图片 8">
            <a:extLst>
              <a:ext uri="{FF2B5EF4-FFF2-40B4-BE49-F238E27FC236}">
                <a16:creationId xmlns:a16="http://schemas.microsoft.com/office/drawing/2014/main" id="{559D57D4-BF34-9445-8383-F405C952EA1E}"/>
              </a:ext>
            </a:extLst>
          </p:cNvPr>
          <p:cNvPicPr>
            <a:picLocks noChangeAspect="1"/>
          </p:cNvPicPr>
          <p:nvPr/>
        </p:nvPicPr>
        <p:blipFill>
          <a:blip r:embed="rId5"/>
          <a:stretch>
            <a:fillRect/>
          </a:stretch>
        </p:blipFill>
        <p:spPr>
          <a:xfrm>
            <a:off x="968416" y="4158075"/>
            <a:ext cx="4356100" cy="1445153"/>
          </a:xfrm>
          <a:prstGeom prst="rect">
            <a:avLst/>
          </a:prstGeom>
        </p:spPr>
      </p:pic>
      <p:pic>
        <p:nvPicPr>
          <p:cNvPr id="10" name="图片 9">
            <a:extLst>
              <a:ext uri="{FF2B5EF4-FFF2-40B4-BE49-F238E27FC236}">
                <a16:creationId xmlns:a16="http://schemas.microsoft.com/office/drawing/2014/main" id="{A4FE8E0D-E28D-AC4D-B845-CAFEE71BA9F4}"/>
              </a:ext>
            </a:extLst>
          </p:cNvPr>
          <p:cNvPicPr>
            <a:picLocks noChangeAspect="1"/>
          </p:cNvPicPr>
          <p:nvPr/>
        </p:nvPicPr>
        <p:blipFill>
          <a:blip r:embed="rId6"/>
          <a:stretch>
            <a:fillRect/>
          </a:stretch>
        </p:blipFill>
        <p:spPr>
          <a:xfrm>
            <a:off x="6096000" y="3939528"/>
            <a:ext cx="5346700" cy="1663700"/>
          </a:xfrm>
          <a:prstGeom prst="rect">
            <a:avLst/>
          </a:prstGeom>
        </p:spPr>
      </p:pic>
    </p:spTree>
    <p:extLst>
      <p:ext uri="{BB962C8B-B14F-4D97-AF65-F5344CB8AC3E}">
        <p14:creationId xmlns:p14="http://schemas.microsoft.com/office/powerpoint/2010/main" val="3231295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152400" y="0"/>
            <a:ext cx="11887200" cy="546902"/>
          </a:xfrm>
        </p:spPr>
        <p:txBody>
          <a:bodyPr>
            <a:normAutofit/>
          </a:bodyPr>
          <a:lstStyle/>
          <a:p>
            <a:r>
              <a:rPr lang="en-US" altLang="zh-CN" sz="3200" dirty="0">
                <a:latin typeface="Times New Roman" panose="02020603050405020304" pitchFamily="18" charset="0"/>
                <a:cs typeface="Times New Roman" panose="02020603050405020304" pitchFamily="18" charset="0"/>
              </a:rPr>
              <a:t>GMVSA</a:t>
            </a:r>
            <a:endParaRPr kumimoji="1" lang="zh-CN" altLang="en-US" sz="3200"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0C946B7C-02B2-C147-8CCA-C45066145471}"/>
              </a:ext>
            </a:extLst>
          </p:cNvPr>
          <p:cNvCxnSpPr>
            <a:cxnSpLocks/>
          </p:cNvCxnSpPr>
          <p:nvPr/>
        </p:nvCxnSpPr>
        <p:spPr>
          <a:xfrm>
            <a:off x="152400" y="648182"/>
            <a:ext cx="1188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85B361A3-F34C-1E4F-9F1B-0F97B18A3B29}"/>
              </a:ext>
            </a:extLst>
          </p:cNvPr>
          <p:cNvSpPr/>
          <p:nvPr/>
        </p:nvSpPr>
        <p:spPr>
          <a:xfrm>
            <a:off x="511216" y="969382"/>
            <a:ext cx="10820400" cy="447558"/>
          </a:xfrm>
          <a:prstGeom prst="rect">
            <a:avLst/>
          </a:prstGeom>
        </p:spPr>
        <p:txBody>
          <a:bodyPr wrap="square">
            <a:spAutoFit/>
          </a:bodyPr>
          <a:lstStyle/>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a:t>
            </a:r>
            <a:r>
              <a:rPr lang="en-US" altLang="zh-CN" sz="2000" b="1" dirty="0">
                <a:solidFill>
                  <a:srgbClr val="0070C0"/>
                </a:solidFill>
                <a:effectLst/>
                <a:latin typeface="Times New Roman" panose="02020603050405020304" pitchFamily="18" charset="0"/>
                <a:cs typeface="Times New Roman" panose="02020603050405020304" pitchFamily="18" charset="0"/>
              </a:rPr>
              <a:t>Latent </a:t>
            </a:r>
            <a:r>
              <a:rPr lang="en-US" altLang="zh-CN" sz="2000" b="1" dirty="0">
                <a:solidFill>
                  <a:srgbClr val="0070C0"/>
                </a:solidFill>
                <a:latin typeface="Times New Roman" panose="02020603050405020304" pitchFamily="18" charset="0"/>
                <a:cs typeface="Times New Roman" panose="02020603050405020304" pitchFamily="18" charset="0"/>
              </a:rPr>
              <a:t>Route Inference.</a:t>
            </a:r>
            <a:endParaRPr lang="en-US" altLang="zh-CN" sz="2000" dirty="0">
              <a:effectLst/>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000CE81-AA77-CF48-A512-9B71CB486BF0}"/>
              </a:ext>
            </a:extLst>
          </p:cNvPr>
          <p:cNvSpPr/>
          <p:nvPr/>
        </p:nvSpPr>
        <p:spPr>
          <a:xfrm>
            <a:off x="3464445" y="5513930"/>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2C68ED06-CF85-6C49-A39B-8B372E7A2898}"/>
              </a:ext>
            </a:extLst>
          </p:cNvPr>
          <p:cNvSpPr/>
          <p:nvPr/>
        </p:nvSpPr>
        <p:spPr>
          <a:xfrm>
            <a:off x="3815319" y="5513930"/>
            <a:ext cx="350874" cy="37440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3FE58203-72A1-1C47-8942-06FA89F0DE03}"/>
              </a:ext>
            </a:extLst>
          </p:cNvPr>
          <p:cNvSpPr/>
          <p:nvPr/>
        </p:nvSpPr>
        <p:spPr>
          <a:xfrm>
            <a:off x="4166193" y="5513929"/>
            <a:ext cx="350874" cy="372139"/>
          </a:xfrm>
          <a:prstGeom prst="rect">
            <a:avLst/>
          </a:prstGeom>
          <a:solidFill>
            <a:srgbClr val="00B05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F4EE2B8B-9C16-0346-831C-F6C470BC1CA1}"/>
              </a:ext>
            </a:extLst>
          </p:cNvPr>
          <p:cNvSpPr/>
          <p:nvPr/>
        </p:nvSpPr>
        <p:spPr>
          <a:xfrm>
            <a:off x="4517067" y="5513930"/>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25563B8A-8DA5-974F-B13C-42A95740FC56}"/>
              </a:ext>
            </a:extLst>
          </p:cNvPr>
          <p:cNvSpPr/>
          <p:nvPr/>
        </p:nvSpPr>
        <p:spPr>
          <a:xfrm>
            <a:off x="4867941" y="5514181"/>
            <a:ext cx="350874" cy="37440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C643CC38-F67C-C846-8847-013E4A670E7B}"/>
              </a:ext>
            </a:extLst>
          </p:cNvPr>
          <p:cNvSpPr/>
          <p:nvPr/>
        </p:nvSpPr>
        <p:spPr>
          <a:xfrm>
            <a:off x="5218815" y="5513929"/>
            <a:ext cx="350874" cy="372139"/>
          </a:xfrm>
          <a:prstGeom prst="rect">
            <a:avLst/>
          </a:prstGeom>
          <a:solidFill>
            <a:srgbClr val="00B05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2639C3E3-5FFD-1B4C-AE66-79EED9807190}"/>
              </a:ext>
            </a:extLst>
          </p:cNvPr>
          <p:cNvSpPr/>
          <p:nvPr/>
        </p:nvSpPr>
        <p:spPr>
          <a:xfrm>
            <a:off x="5569689" y="5511667"/>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21FABD20-1D1A-3E4D-8531-218FB1DEB591}"/>
              </a:ext>
            </a:extLst>
          </p:cNvPr>
          <p:cNvSpPr/>
          <p:nvPr/>
        </p:nvSpPr>
        <p:spPr>
          <a:xfrm>
            <a:off x="5920563" y="5511667"/>
            <a:ext cx="350874" cy="37440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0C71BE8E-4C6E-7C48-A223-2CD7D614110A}"/>
              </a:ext>
            </a:extLst>
          </p:cNvPr>
          <p:cNvSpPr/>
          <p:nvPr/>
        </p:nvSpPr>
        <p:spPr>
          <a:xfrm>
            <a:off x="6271437" y="5511666"/>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86037FFC-CCBE-F440-847F-AE1CC185B3FF}"/>
              </a:ext>
            </a:extLst>
          </p:cNvPr>
          <p:cNvSpPr/>
          <p:nvPr/>
        </p:nvSpPr>
        <p:spPr>
          <a:xfrm>
            <a:off x="6622311" y="5511667"/>
            <a:ext cx="350874" cy="372139"/>
          </a:xfrm>
          <a:prstGeom prst="rect">
            <a:avLst/>
          </a:prstGeom>
          <a:solidFill>
            <a:srgbClr val="00B050"/>
          </a:solid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3F7592BA-B085-E84E-98D0-D4DEC727411E}"/>
              </a:ext>
            </a:extLst>
          </p:cNvPr>
          <p:cNvSpPr/>
          <p:nvPr/>
        </p:nvSpPr>
        <p:spPr>
          <a:xfrm>
            <a:off x="6973185" y="5511667"/>
            <a:ext cx="350874" cy="37440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18B246AC-D722-1945-AC8E-87FA45E943F4}"/>
              </a:ext>
            </a:extLst>
          </p:cNvPr>
          <p:cNvSpPr/>
          <p:nvPr/>
        </p:nvSpPr>
        <p:spPr>
          <a:xfrm>
            <a:off x="7324059" y="5511666"/>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3AC45FCB-3D2C-F549-B675-0EC9B9C3D66F}"/>
                  </a:ext>
                </a:extLst>
              </p:cNvPr>
              <p:cNvSpPr txBox="1"/>
              <p:nvPr/>
            </p:nvSpPr>
            <p:spPr>
              <a:xfrm>
                <a:off x="4039844" y="6404581"/>
                <a:ext cx="299235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𝑇𝑟𝑎𝑗𝑒𝑐𝑡𝑜𝑟𝑦</m:t>
                      </m:r>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𝑔</m:t>
                              </m:r>
                            </m:e>
                            <m:sub>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𝑔</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𝑔</m:t>
                              </m:r>
                            </m:e>
                            <m:sub>
                              <m:r>
                                <a:rPr kumimoji="1" lang="en-US" altLang="zh-CN" b="0" i="1" smtClean="0">
                                  <a:latin typeface="Cambria Math" panose="02040503050406030204" pitchFamily="18" charset="0"/>
                                </a:rPr>
                                <m:t>𝑛</m:t>
                              </m:r>
                            </m:sub>
                          </m:sSub>
                        </m:e>
                      </m:d>
                    </m:oMath>
                  </m:oMathPara>
                </a14:m>
                <a:endParaRPr kumimoji="1" lang="zh-CN" altLang="en-US" dirty="0"/>
              </a:p>
            </p:txBody>
          </p:sp>
        </mc:Choice>
        <mc:Fallback>
          <p:sp>
            <p:nvSpPr>
              <p:cNvPr id="8" name="文本框 7">
                <a:extLst>
                  <a:ext uri="{FF2B5EF4-FFF2-40B4-BE49-F238E27FC236}">
                    <a16:creationId xmlns:a16="http://schemas.microsoft.com/office/drawing/2014/main" id="{3AC45FCB-3D2C-F549-B675-0EC9B9C3D66F}"/>
                  </a:ext>
                </a:extLst>
              </p:cNvPr>
              <p:cNvSpPr txBox="1">
                <a:spLocks noRot="1" noChangeAspect="1" noMove="1" noResize="1" noEditPoints="1" noAdjustHandles="1" noChangeArrowheads="1" noChangeShapeType="1" noTextEdit="1"/>
              </p:cNvSpPr>
              <p:nvPr/>
            </p:nvSpPr>
            <p:spPr>
              <a:xfrm>
                <a:off x="4039844" y="6404581"/>
                <a:ext cx="2992358" cy="276999"/>
              </a:xfrm>
              <a:prstGeom prst="rect">
                <a:avLst/>
              </a:prstGeom>
              <a:blipFill>
                <a:blip r:embed="rId3"/>
                <a:stretch>
                  <a:fillRect l="-424" b="-30435"/>
                </a:stretch>
              </a:blipFill>
            </p:spPr>
            <p:txBody>
              <a:bodyPr/>
              <a:lstStyle/>
              <a:p>
                <a:r>
                  <a:rPr lang="zh-CN" altLang="en-US">
                    <a:noFill/>
                  </a:rPr>
                  <a:t> </a:t>
                </a:r>
              </a:p>
            </p:txBody>
          </p:sp>
        </mc:Fallback>
      </mc:AlternateContent>
      <p:sp>
        <p:nvSpPr>
          <p:cNvPr id="22" name="右箭头 21">
            <a:extLst>
              <a:ext uri="{FF2B5EF4-FFF2-40B4-BE49-F238E27FC236}">
                <a16:creationId xmlns:a16="http://schemas.microsoft.com/office/drawing/2014/main" id="{326374EF-2D8B-2146-9D6E-B887FB48A9C4}"/>
              </a:ext>
            </a:extLst>
          </p:cNvPr>
          <p:cNvSpPr/>
          <p:nvPr/>
        </p:nvSpPr>
        <p:spPr>
          <a:xfrm rot="16200000">
            <a:off x="5334003" y="6022350"/>
            <a:ext cx="404037" cy="350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D21E2236-3AE5-2649-A422-8C489AC8FF79}"/>
              </a:ext>
            </a:extLst>
          </p:cNvPr>
          <p:cNvSpPr/>
          <p:nvPr/>
        </p:nvSpPr>
        <p:spPr>
          <a:xfrm>
            <a:off x="7148622" y="5520955"/>
            <a:ext cx="4120246" cy="369332"/>
          </a:xfrm>
          <a:prstGeom prst="rect">
            <a:avLst/>
          </a:prstGeom>
        </p:spPr>
        <p:txBody>
          <a:bodyPr wrap="square">
            <a:spAutoFit/>
          </a:bodyPr>
          <a:lstStyle/>
          <a:p>
            <a:pPr algn="ctr"/>
            <a:r>
              <a:rPr lang="zh-CN" altLang="en-US" dirty="0">
                <a:latin typeface="Times New Roman" panose="02020603050405020304" pitchFamily="18" charset="0"/>
                <a:cs typeface="Times New Roman" panose="02020603050405020304" pitchFamily="18" charset="0"/>
              </a:rPr>
              <a:t>One-hot representation</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grpSp>
        <p:nvGrpSpPr>
          <p:cNvPr id="36" name="组合 35">
            <a:extLst>
              <a:ext uri="{FF2B5EF4-FFF2-40B4-BE49-F238E27FC236}">
                <a16:creationId xmlns:a16="http://schemas.microsoft.com/office/drawing/2014/main" id="{38AA1AB3-F70F-1F4D-B0C2-9EE807710283}"/>
              </a:ext>
            </a:extLst>
          </p:cNvPr>
          <p:cNvGrpSpPr/>
          <p:nvPr/>
        </p:nvGrpSpPr>
        <p:grpSpPr>
          <a:xfrm>
            <a:off x="4330933" y="4073675"/>
            <a:ext cx="2451653" cy="374652"/>
            <a:chOff x="3781651" y="3454338"/>
            <a:chExt cx="2451653" cy="374652"/>
          </a:xfrm>
        </p:grpSpPr>
        <p:sp>
          <p:nvSpPr>
            <p:cNvPr id="24" name="矩形 23">
              <a:extLst>
                <a:ext uri="{FF2B5EF4-FFF2-40B4-BE49-F238E27FC236}">
                  <a16:creationId xmlns:a16="http://schemas.microsoft.com/office/drawing/2014/main" id="{A54E4EC4-D320-3C4E-9078-8795136073CC}"/>
                </a:ext>
              </a:extLst>
            </p:cNvPr>
            <p:cNvSpPr/>
            <p:nvPr/>
          </p:nvSpPr>
          <p:spPr>
            <a:xfrm>
              <a:off x="3781651" y="3454339"/>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272C3E64-6173-6F41-AE5C-CBAF919AC098}"/>
                </a:ext>
              </a:extLst>
            </p:cNvPr>
            <p:cNvSpPr/>
            <p:nvPr/>
          </p:nvSpPr>
          <p:spPr>
            <a:xfrm>
              <a:off x="4132525" y="3454339"/>
              <a:ext cx="350874" cy="37440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769A7BF2-1692-D04A-82A3-D2BD6398234A}"/>
                </a:ext>
              </a:extLst>
            </p:cNvPr>
            <p:cNvSpPr/>
            <p:nvPr/>
          </p:nvSpPr>
          <p:spPr>
            <a:xfrm>
              <a:off x="4483399" y="3454338"/>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a:extLst>
                <a:ext uri="{FF2B5EF4-FFF2-40B4-BE49-F238E27FC236}">
                  <a16:creationId xmlns:a16="http://schemas.microsoft.com/office/drawing/2014/main" id="{4ACE6ABA-D48D-1049-B471-B6CA5D224FA3}"/>
                </a:ext>
              </a:extLst>
            </p:cNvPr>
            <p:cNvSpPr/>
            <p:nvPr/>
          </p:nvSpPr>
          <p:spPr>
            <a:xfrm>
              <a:off x="4834273" y="3454339"/>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a:extLst>
                <a:ext uri="{FF2B5EF4-FFF2-40B4-BE49-F238E27FC236}">
                  <a16:creationId xmlns:a16="http://schemas.microsoft.com/office/drawing/2014/main" id="{E40D22B6-3E55-2C41-8AF8-E41404E227F9}"/>
                </a:ext>
              </a:extLst>
            </p:cNvPr>
            <p:cNvSpPr/>
            <p:nvPr/>
          </p:nvSpPr>
          <p:spPr>
            <a:xfrm>
              <a:off x="5185147" y="3454590"/>
              <a:ext cx="350874" cy="37440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581E3C1B-5528-E34F-BDA3-AE39E772871E}"/>
                </a:ext>
              </a:extLst>
            </p:cNvPr>
            <p:cNvSpPr/>
            <p:nvPr/>
          </p:nvSpPr>
          <p:spPr>
            <a:xfrm>
              <a:off x="5536021" y="3454338"/>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a:extLst>
                <a:ext uri="{FF2B5EF4-FFF2-40B4-BE49-F238E27FC236}">
                  <a16:creationId xmlns:a16="http://schemas.microsoft.com/office/drawing/2014/main" id="{DD3C06E0-827E-9C43-BC91-9B7FB3AAF74F}"/>
                </a:ext>
              </a:extLst>
            </p:cNvPr>
            <p:cNvSpPr/>
            <p:nvPr/>
          </p:nvSpPr>
          <p:spPr>
            <a:xfrm>
              <a:off x="5882430" y="3454338"/>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7" name="组合 36">
            <a:extLst>
              <a:ext uri="{FF2B5EF4-FFF2-40B4-BE49-F238E27FC236}">
                <a16:creationId xmlns:a16="http://schemas.microsoft.com/office/drawing/2014/main" id="{1BED9B35-87D9-CB4C-9F61-A28DB0362E2F}"/>
              </a:ext>
            </a:extLst>
          </p:cNvPr>
          <p:cNvGrpSpPr/>
          <p:nvPr/>
        </p:nvGrpSpPr>
        <p:grpSpPr>
          <a:xfrm>
            <a:off x="4330933" y="4460179"/>
            <a:ext cx="2451653" cy="374652"/>
            <a:chOff x="3781651" y="3454338"/>
            <a:chExt cx="2451653" cy="374652"/>
          </a:xfrm>
        </p:grpSpPr>
        <p:sp>
          <p:nvSpPr>
            <p:cNvPr id="38" name="矩形 37">
              <a:extLst>
                <a:ext uri="{FF2B5EF4-FFF2-40B4-BE49-F238E27FC236}">
                  <a16:creationId xmlns:a16="http://schemas.microsoft.com/office/drawing/2014/main" id="{D947D202-3D4A-4F4D-B4BF-84AA93E332FD}"/>
                </a:ext>
              </a:extLst>
            </p:cNvPr>
            <p:cNvSpPr/>
            <p:nvPr/>
          </p:nvSpPr>
          <p:spPr>
            <a:xfrm>
              <a:off x="3781651" y="3454339"/>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94DAEFB5-FCAF-9B4D-884C-24A7AB93435F}"/>
                </a:ext>
              </a:extLst>
            </p:cNvPr>
            <p:cNvSpPr/>
            <p:nvPr/>
          </p:nvSpPr>
          <p:spPr>
            <a:xfrm>
              <a:off x="4132525" y="3454339"/>
              <a:ext cx="350874" cy="37440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a:extLst>
                <a:ext uri="{FF2B5EF4-FFF2-40B4-BE49-F238E27FC236}">
                  <a16:creationId xmlns:a16="http://schemas.microsoft.com/office/drawing/2014/main" id="{413485C5-5521-744F-87A3-623879A6231E}"/>
                </a:ext>
              </a:extLst>
            </p:cNvPr>
            <p:cNvSpPr/>
            <p:nvPr/>
          </p:nvSpPr>
          <p:spPr>
            <a:xfrm>
              <a:off x="4483399" y="3454338"/>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951C414D-B0A9-EB41-8A37-80FE7A015E2A}"/>
                </a:ext>
              </a:extLst>
            </p:cNvPr>
            <p:cNvSpPr/>
            <p:nvPr/>
          </p:nvSpPr>
          <p:spPr>
            <a:xfrm>
              <a:off x="4834273" y="3454339"/>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225C38F9-9913-A641-AC1A-D4D4E6EEFE5E}"/>
                </a:ext>
              </a:extLst>
            </p:cNvPr>
            <p:cNvSpPr/>
            <p:nvPr/>
          </p:nvSpPr>
          <p:spPr>
            <a:xfrm>
              <a:off x="5185147" y="3454590"/>
              <a:ext cx="350874" cy="37440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矩形 42">
              <a:extLst>
                <a:ext uri="{FF2B5EF4-FFF2-40B4-BE49-F238E27FC236}">
                  <a16:creationId xmlns:a16="http://schemas.microsoft.com/office/drawing/2014/main" id="{6CDCFDA7-5C9E-0745-AAEB-26253F2CF35F}"/>
                </a:ext>
              </a:extLst>
            </p:cNvPr>
            <p:cNvSpPr/>
            <p:nvPr/>
          </p:nvSpPr>
          <p:spPr>
            <a:xfrm>
              <a:off x="5536021" y="3454338"/>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矩形 43">
              <a:extLst>
                <a:ext uri="{FF2B5EF4-FFF2-40B4-BE49-F238E27FC236}">
                  <a16:creationId xmlns:a16="http://schemas.microsoft.com/office/drawing/2014/main" id="{D0F9D0C9-A3BE-584C-A189-12018045AD44}"/>
                </a:ext>
              </a:extLst>
            </p:cNvPr>
            <p:cNvSpPr/>
            <p:nvPr/>
          </p:nvSpPr>
          <p:spPr>
            <a:xfrm>
              <a:off x="5882430" y="3454338"/>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5" name="组合 44">
            <a:extLst>
              <a:ext uri="{FF2B5EF4-FFF2-40B4-BE49-F238E27FC236}">
                <a16:creationId xmlns:a16="http://schemas.microsoft.com/office/drawing/2014/main" id="{7681FDFD-AECC-CD4C-97AC-2A58211D5B4D}"/>
              </a:ext>
            </a:extLst>
          </p:cNvPr>
          <p:cNvGrpSpPr/>
          <p:nvPr/>
        </p:nvGrpSpPr>
        <p:grpSpPr>
          <a:xfrm>
            <a:off x="4333165" y="3696510"/>
            <a:ext cx="2451653" cy="374652"/>
            <a:chOff x="3781651" y="3454338"/>
            <a:chExt cx="2451653" cy="374652"/>
          </a:xfrm>
        </p:grpSpPr>
        <p:sp>
          <p:nvSpPr>
            <p:cNvPr id="46" name="矩形 45">
              <a:extLst>
                <a:ext uri="{FF2B5EF4-FFF2-40B4-BE49-F238E27FC236}">
                  <a16:creationId xmlns:a16="http://schemas.microsoft.com/office/drawing/2014/main" id="{B0B76878-E30F-104E-9AE4-36DC845FC362}"/>
                </a:ext>
              </a:extLst>
            </p:cNvPr>
            <p:cNvSpPr/>
            <p:nvPr/>
          </p:nvSpPr>
          <p:spPr>
            <a:xfrm>
              <a:off x="3781651" y="3454339"/>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a:extLst>
                <a:ext uri="{FF2B5EF4-FFF2-40B4-BE49-F238E27FC236}">
                  <a16:creationId xmlns:a16="http://schemas.microsoft.com/office/drawing/2014/main" id="{A60E1DD5-638F-5848-B6B3-FA231E48688C}"/>
                </a:ext>
              </a:extLst>
            </p:cNvPr>
            <p:cNvSpPr/>
            <p:nvPr/>
          </p:nvSpPr>
          <p:spPr>
            <a:xfrm>
              <a:off x="4132525" y="3454339"/>
              <a:ext cx="350874" cy="37440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a:extLst>
                <a:ext uri="{FF2B5EF4-FFF2-40B4-BE49-F238E27FC236}">
                  <a16:creationId xmlns:a16="http://schemas.microsoft.com/office/drawing/2014/main" id="{C7A02860-4318-404F-B056-586677FDA1EA}"/>
                </a:ext>
              </a:extLst>
            </p:cNvPr>
            <p:cNvSpPr/>
            <p:nvPr/>
          </p:nvSpPr>
          <p:spPr>
            <a:xfrm>
              <a:off x="4483399" y="3454338"/>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矩形 48">
              <a:extLst>
                <a:ext uri="{FF2B5EF4-FFF2-40B4-BE49-F238E27FC236}">
                  <a16:creationId xmlns:a16="http://schemas.microsoft.com/office/drawing/2014/main" id="{4CFE0C95-3482-6A43-8568-284D902462AB}"/>
                </a:ext>
              </a:extLst>
            </p:cNvPr>
            <p:cNvSpPr/>
            <p:nvPr/>
          </p:nvSpPr>
          <p:spPr>
            <a:xfrm>
              <a:off x="4834273" y="3454339"/>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a:extLst>
                <a:ext uri="{FF2B5EF4-FFF2-40B4-BE49-F238E27FC236}">
                  <a16:creationId xmlns:a16="http://schemas.microsoft.com/office/drawing/2014/main" id="{2F2F947E-BF38-604A-8CBA-CA0FFE33C8A2}"/>
                </a:ext>
              </a:extLst>
            </p:cNvPr>
            <p:cNvSpPr/>
            <p:nvPr/>
          </p:nvSpPr>
          <p:spPr>
            <a:xfrm>
              <a:off x="5185147" y="3454590"/>
              <a:ext cx="350874" cy="374400"/>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矩形 50">
              <a:extLst>
                <a:ext uri="{FF2B5EF4-FFF2-40B4-BE49-F238E27FC236}">
                  <a16:creationId xmlns:a16="http://schemas.microsoft.com/office/drawing/2014/main" id="{3CAA774F-A1BD-D24A-91F7-2ABCBAA9EF18}"/>
                </a:ext>
              </a:extLst>
            </p:cNvPr>
            <p:cNvSpPr/>
            <p:nvPr/>
          </p:nvSpPr>
          <p:spPr>
            <a:xfrm>
              <a:off x="5536021" y="3454338"/>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6D7AA822-9D5D-0744-8EA1-E9E6E620EA9F}"/>
                </a:ext>
              </a:extLst>
            </p:cNvPr>
            <p:cNvSpPr/>
            <p:nvPr/>
          </p:nvSpPr>
          <p:spPr>
            <a:xfrm>
              <a:off x="5882430" y="3454338"/>
              <a:ext cx="350874" cy="372139"/>
            </a:xfrm>
            <a:prstGeom prst="rect">
              <a:avLst/>
            </a:prstGeom>
            <a:noFill/>
            <a:ln w="381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53" name="右箭头 52">
            <a:extLst>
              <a:ext uri="{FF2B5EF4-FFF2-40B4-BE49-F238E27FC236}">
                <a16:creationId xmlns:a16="http://schemas.microsoft.com/office/drawing/2014/main" id="{0422A2D6-DBB7-854A-A33D-562A6D5EE9A6}"/>
              </a:ext>
            </a:extLst>
          </p:cNvPr>
          <p:cNvSpPr/>
          <p:nvPr/>
        </p:nvSpPr>
        <p:spPr>
          <a:xfrm rot="16200000">
            <a:off x="5330461" y="4929805"/>
            <a:ext cx="404037" cy="350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a:extLst>
              <a:ext uri="{FF2B5EF4-FFF2-40B4-BE49-F238E27FC236}">
                <a16:creationId xmlns:a16="http://schemas.microsoft.com/office/drawing/2014/main" id="{0984B065-73C0-C641-A4E9-E32A3FF71634}"/>
              </a:ext>
            </a:extLst>
          </p:cNvPr>
          <p:cNvSpPr/>
          <p:nvPr/>
        </p:nvSpPr>
        <p:spPr>
          <a:xfrm>
            <a:off x="6973185" y="4090847"/>
            <a:ext cx="4120246" cy="369332"/>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Embedding</a:t>
            </a:r>
            <a:endParaRPr lang="zh-CN" altLang="en-US" dirty="0">
              <a:latin typeface="Times New Roman" panose="02020603050405020304" pitchFamily="18" charset="0"/>
              <a:cs typeface="Times New Roman" panose="02020603050405020304" pitchFamily="18" charset="0"/>
            </a:endParaRPr>
          </a:p>
        </p:txBody>
      </p:sp>
      <p:pic>
        <p:nvPicPr>
          <p:cNvPr id="83" name="图片 82">
            <a:extLst>
              <a:ext uri="{FF2B5EF4-FFF2-40B4-BE49-F238E27FC236}">
                <a16:creationId xmlns:a16="http://schemas.microsoft.com/office/drawing/2014/main" id="{CE7B7B5A-D0AA-3848-96D8-B7A0A1A034B3}"/>
              </a:ext>
            </a:extLst>
          </p:cNvPr>
          <p:cNvPicPr>
            <a:picLocks noChangeAspect="1"/>
          </p:cNvPicPr>
          <p:nvPr/>
        </p:nvPicPr>
        <p:blipFill>
          <a:blip r:embed="rId4"/>
          <a:stretch>
            <a:fillRect/>
          </a:stretch>
        </p:blipFill>
        <p:spPr>
          <a:xfrm>
            <a:off x="3815319" y="1401354"/>
            <a:ext cx="3345429" cy="1704275"/>
          </a:xfrm>
          <a:prstGeom prst="rect">
            <a:avLst/>
          </a:prstGeom>
        </p:spPr>
      </p:pic>
      <p:sp>
        <p:nvSpPr>
          <p:cNvPr id="84" name="右箭头 83">
            <a:extLst>
              <a:ext uri="{FF2B5EF4-FFF2-40B4-BE49-F238E27FC236}">
                <a16:creationId xmlns:a16="http://schemas.microsoft.com/office/drawing/2014/main" id="{EB875C84-CDCF-D343-8891-4E3C1183373A}"/>
              </a:ext>
            </a:extLst>
          </p:cNvPr>
          <p:cNvSpPr/>
          <p:nvPr/>
        </p:nvSpPr>
        <p:spPr>
          <a:xfrm rot="16200000">
            <a:off x="5286014" y="3121998"/>
            <a:ext cx="404037" cy="350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a:extLst>
              <a:ext uri="{FF2B5EF4-FFF2-40B4-BE49-F238E27FC236}">
                <a16:creationId xmlns:a16="http://schemas.microsoft.com/office/drawing/2014/main" id="{C1807A03-A1CC-9245-A434-75A9888CB4A5}"/>
              </a:ext>
            </a:extLst>
          </p:cNvPr>
          <p:cNvSpPr/>
          <p:nvPr/>
        </p:nvSpPr>
        <p:spPr>
          <a:xfrm>
            <a:off x="6782586" y="2053251"/>
            <a:ext cx="4120246" cy="369332"/>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LSTM</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1222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152400" y="0"/>
            <a:ext cx="11887200" cy="546902"/>
          </a:xfrm>
        </p:spPr>
        <p:txBody>
          <a:bodyPr>
            <a:normAutofit/>
          </a:bodyPr>
          <a:lstStyle/>
          <a:p>
            <a:r>
              <a:rPr lang="en-US" altLang="zh-CN" sz="3200" dirty="0">
                <a:latin typeface="Times New Roman" panose="02020603050405020304" pitchFamily="18" charset="0"/>
                <a:cs typeface="Times New Roman" panose="02020603050405020304" pitchFamily="18" charset="0"/>
              </a:rPr>
              <a:t>GMVSA</a:t>
            </a:r>
            <a:endParaRPr kumimoji="1" lang="zh-CN" altLang="en-US" sz="3200"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0C946B7C-02B2-C147-8CCA-C45066145471}"/>
              </a:ext>
            </a:extLst>
          </p:cNvPr>
          <p:cNvCxnSpPr>
            <a:cxnSpLocks/>
          </p:cNvCxnSpPr>
          <p:nvPr/>
        </p:nvCxnSpPr>
        <p:spPr>
          <a:xfrm>
            <a:off x="152400" y="648182"/>
            <a:ext cx="1188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5B361A3-F34C-1E4F-9F1B-0F97B18A3B29}"/>
                  </a:ext>
                </a:extLst>
              </p:cNvPr>
              <p:cNvSpPr/>
              <p:nvPr/>
            </p:nvSpPr>
            <p:spPr>
              <a:xfrm>
                <a:off x="511216" y="969382"/>
                <a:ext cx="10820400" cy="6837834"/>
              </a:xfrm>
              <a:prstGeom prst="rect">
                <a:avLst/>
              </a:prstGeom>
            </p:spPr>
            <p:txBody>
              <a:bodyPr wrap="square">
                <a:spAutoFit/>
              </a:bodyPr>
              <a:lstStyle/>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a:t>
                </a:r>
                <a:r>
                  <a:rPr lang="en-US" altLang="zh-CN" sz="2000" b="1" dirty="0">
                    <a:solidFill>
                      <a:srgbClr val="0070C0"/>
                    </a:solidFill>
                    <a:effectLst/>
                    <a:latin typeface="Times New Roman" panose="02020603050405020304" pitchFamily="18" charset="0"/>
                    <a:cs typeface="Times New Roman" panose="02020603050405020304" pitchFamily="18" charset="0"/>
                  </a:rPr>
                  <a:t>Modeling Latent Route with Gaussian Mixture Distribution.</a:t>
                </a:r>
              </a:p>
              <a:p>
                <a:pPr indent="457200" algn="just">
                  <a:lnSpc>
                    <a:spcPct val="125000"/>
                  </a:lnSpc>
                </a:pPr>
                <a:endParaRPr lang="en-US" altLang="zh-CN" sz="2000" b="1" dirty="0">
                  <a:solidFill>
                    <a:srgbClr val="0070C0"/>
                  </a:solidFill>
                  <a:effectLst/>
                  <a:latin typeface="Times New Roman" panose="02020603050405020304" pitchFamily="18" charset="0"/>
                  <a:cs typeface="Times New Roman" panose="02020603050405020304" pitchFamily="18" charset="0"/>
                </a:endParaRPr>
              </a:p>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With the ability of inferring and representing the routes of trajectories in the latent route space, we still lack knowledge about which routes in the space are normal routes , or which routes are more normal than the others.</a:t>
                </a:r>
              </a:p>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In particular, we first assume there are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𝐶</m:t>
                    </m:r>
                  </m:oMath>
                </a14:m>
                <a:r>
                  <a:rPr lang="en-US" altLang="zh-CN" sz="2000" dirty="0">
                    <a:effectLst/>
                    <a:latin typeface="Times New Roman" panose="02020603050405020304" pitchFamily="18" charset="0"/>
                    <a:cs typeface="Times New Roman" panose="02020603050405020304" pitchFamily="18" charset="0"/>
                  </a:rPr>
                  <a:t> different types  of routes underlying the trajectory data, where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𝐶</m:t>
                    </m:r>
                  </m:oMath>
                </a14:m>
                <a:r>
                  <a:rPr lang="en-US" altLang="zh-CN" sz="2000" dirty="0">
                    <a:effectLst/>
                    <a:latin typeface="Times New Roman" panose="02020603050405020304" pitchFamily="18" charset="0"/>
                    <a:cs typeface="Times New Roman" panose="02020603050405020304" pitchFamily="18" charset="0"/>
                  </a:rPr>
                  <a:t>  is a hyperparameter of the model.</a:t>
                </a:r>
              </a:p>
              <a:p>
                <a:pPr marL="457200" indent="-457200" algn="just">
                  <a:lnSpc>
                    <a:spcPct val="125000"/>
                  </a:lnSpc>
                  <a:buFont typeface="+mj-lt"/>
                  <a:buAutoNum type="arabicPeriod"/>
                </a:pPr>
                <a:r>
                  <a:rPr lang="en-US" altLang="zh-CN" sz="2000" dirty="0">
                    <a:effectLst/>
                    <a:latin typeface="Times New Roman" panose="02020603050405020304" pitchFamily="18" charset="0"/>
                    <a:cs typeface="Times New Roman" panose="02020603050405020304" pitchFamily="18" charset="0"/>
                  </a:rPr>
                  <a:t> A multinomial distribution </a:t>
                </a:r>
                <a14:m>
                  <m:oMath xmlns:m="http://schemas.openxmlformats.org/officeDocument/2006/math">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𝑝</m:t>
                        </m:r>
                      </m:e>
                      <m:sub>
                        <m:r>
                          <a:rPr lang="el-GR" altLang="zh-CN" sz="2000" i="1" dirty="0" smtClean="0">
                            <a:effectLst/>
                            <a:latin typeface="Cambria Math" panose="02040503050406030204" pitchFamily="18" charset="0"/>
                            <a:cs typeface="Times New Roman" panose="02020603050405020304" pitchFamily="18" charset="0"/>
                          </a:rPr>
                          <m:t>𝛾</m:t>
                        </m:r>
                      </m:sub>
                    </m:sSub>
                    <m:r>
                      <a:rPr lang="el-GR" altLang="zh-CN" sz="2000" i="1" dirty="0" smtClean="0">
                        <a:effectLst/>
                        <a:latin typeface="Cambria Math" panose="02040503050406030204" pitchFamily="18" charset="0"/>
                        <a:cs typeface="Times New Roman" panose="02020603050405020304" pitchFamily="18" charset="0"/>
                      </a:rPr>
                      <m:t>(</m:t>
                    </m:r>
                    <m:r>
                      <a:rPr lang="en-US" altLang="zh-CN" sz="2000" i="1" dirty="0" smtClean="0">
                        <a:effectLst/>
                        <a:latin typeface="Cambria Math" panose="02040503050406030204" pitchFamily="18" charset="0"/>
                        <a:cs typeface="Times New Roman" panose="02020603050405020304" pitchFamily="18" charset="0"/>
                      </a:rPr>
                      <m:t>𝑐</m:t>
                    </m:r>
                    <m:r>
                      <a:rPr lang="en-US" altLang="zh-CN" sz="2000" i="1" dirty="0" smtClean="0">
                        <a:effectLst/>
                        <a:latin typeface="Cambria Math" panose="02040503050406030204" pitchFamily="18" charset="0"/>
                        <a:cs typeface="Times New Roman" panose="02020603050405020304" pitchFamily="18" charset="0"/>
                      </a:rPr>
                      <m:t>) = </m:t>
                    </m:r>
                    <m:r>
                      <a:rPr lang="en-US" altLang="zh-CN" sz="2000" i="1" dirty="0" err="1" smtClean="0">
                        <a:effectLst/>
                        <a:latin typeface="Cambria Math" panose="02040503050406030204" pitchFamily="18" charset="0"/>
                        <a:cs typeface="Times New Roman" panose="02020603050405020304" pitchFamily="18" charset="0"/>
                      </a:rPr>
                      <m:t>𝑀𝑢𝑙𝑡</m:t>
                    </m:r>
                    <m:r>
                      <a:rPr lang="en-US" altLang="zh-CN" sz="2000" i="1" dirty="0" smtClean="0">
                        <a:effectLst/>
                        <a:latin typeface="Cambria Math" panose="02040503050406030204" pitchFamily="18" charset="0"/>
                        <a:cs typeface="Times New Roman" panose="02020603050405020304" pitchFamily="18" charset="0"/>
                      </a:rPr>
                      <m:t>(</m:t>
                    </m:r>
                    <m:r>
                      <a:rPr lang="el-GR" altLang="zh-CN" sz="2000" i="1" dirty="0" smtClean="0">
                        <a:effectLst/>
                        <a:latin typeface="Cambria Math" panose="02040503050406030204" pitchFamily="18" charset="0"/>
                        <a:cs typeface="Times New Roman" panose="02020603050405020304" pitchFamily="18" charset="0"/>
                      </a:rPr>
                      <m:t>𝜋</m:t>
                    </m:r>
                    <m:r>
                      <a:rPr lang="el-GR" altLang="zh-CN" sz="2000" i="1" dirty="0" smtClean="0">
                        <a:effectLst/>
                        <a:latin typeface="Cambria Math" panose="02040503050406030204" pitchFamily="18" charset="0"/>
                        <a:cs typeface="Times New Roman" panose="02020603050405020304" pitchFamily="18" charset="0"/>
                      </a:rPr>
                      <m:t>)</m:t>
                    </m:r>
                  </m:oMath>
                </a14:m>
                <a:r>
                  <a:rPr lang="en-US" altLang="zh-CN" sz="2000" dirty="0">
                    <a:effectLst/>
                    <a:latin typeface="Times New Roman" panose="02020603050405020304" pitchFamily="18" charset="0"/>
                    <a:cs typeface="Times New Roman" panose="02020603050405020304" pitchFamily="18" charset="0"/>
                  </a:rPr>
                  <a:t>,  models the probability of a specific type (denoted as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𝑐</m:t>
                    </m:r>
                  </m:oMath>
                </a14:m>
                <a:r>
                  <a:rPr lang="en-US" altLang="zh-CN" sz="2000" dirty="0">
                    <a:effectLst/>
                    <a:latin typeface="Times New Roman" panose="02020603050405020304" pitchFamily="18" charset="0"/>
                    <a:cs typeface="Times New Roman" panose="02020603050405020304" pitchFamily="18" charset="0"/>
                  </a:rPr>
                  <a:t>) of routes being traveled by trajectories.</a:t>
                </a:r>
              </a:p>
              <a:p>
                <a:pPr marL="457200" indent="-457200" algn="just">
                  <a:lnSpc>
                    <a:spcPct val="125000"/>
                  </a:lnSpc>
                  <a:buFont typeface="+mj-lt"/>
                  <a:buAutoNum type="arabicPeriod"/>
                </a:pPr>
                <a:r>
                  <a:rPr lang="en-US" altLang="zh-CN" sz="2000" dirty="0">
                    <a:effectLst/>
                    <a:latin typeface="Times New Roman" panose="02020603050405020304" pitchFamily="18" charset="0"/>
                    <a:cs typeface="Times New Roman" panose="02020603050405020304" pitchFamily="18" charset="0"/>
                  </a:rPr>
                  <a:t> A Gaussian distribution </a:t>
                </a:r>
                <a14:m>
                  <m:oMath xmlns:m="http://schemas.openxmlformats.org/officeDocument/2006/math">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𝑝</m:t>
                        </m:r>
                      </m:e>
                      <m:sub>
                        <m:r>
                          <a:rPr lang="el-GR" altLang="zh-CN" sz="2000" i="1" dirty="0" smtClean="0">
                            <a:effectLst/>
                            <a:latin typeface="Cambria Math" panose="02040503050406030204" pitchFamily="18" charset="0"/>
                            <a:cs typeface="Times New Roman" panose="02020603050405020304" pitchFamily="18" charset="0"/>
                          </a:rPr>
                          <m:t>𝛾</m:t>
                        </m:r>
                      </m:sub>
                    </m:sSub>
                    <m:r>
                      <a:rPr lang="el-GR" altLang="zh-CN" sz="2000" i="1" dirty="0"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𝑟</m:t>
                    </m:r>
                    <m:r>
                      <a:rPr lang="en-US" altLang="zh-CN" sz="2000" i="1" dirty="0" err="1"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𝑐</m:t>
                    </m:r>
                    <m:r>
                      <a:rPr lang="en-US" altLang="zh-CN" sz="2000" i="1" dirty="0" smtClean="0">
                        <a:effectLst/>
                        <a:latin typeface="Cambria Math" panose="02040503050406030204" pitchFamily="18" charset="0"/>
                        <a:cs typeface="Times New Roman" panose="02020603050405020304" pitchFamily="18" charset="0"/>
                      </a:rPr>
                      <m:t>) = </m:t>
                    </m:r>
                    <m:r>
                      <a:rPr lang="en-US" altLang="zh-CN" sz="2000" i="1" dirty="0" smtClean="0">
                        <a:effectLst/>
                        <a:latin typeface="Cambria Math" panose="02040503050406030204" pitchFamily="18" charset="0"/>
                        <a:cs typeface="Times New Roman" panose="02020603050405020304" pitchFamily="18" charset="0"/>
                      </a:rPr>
                      <m:t>𝑁</m:t>
                    </m:r>
                    <m:r>
                      <a:rPr lang="en-US" altLang="zh-CN" sz="2000" i="1" dirty="0" smtClean="0">
                        <a:effectLst/>
                        <a:latin typeface="Cambria Math" panose="02040503050406030204" pitchFamily="18" charset="0"/>
                        <a:cs typeface="Times New Roman" panose="02020603050405020304" pitchFamily="18" charset="0"/>
                      </a:rPr>
                      <m:t>(</m:t>
                    </m:r>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l-GR" altLang="zh-CN" sz="2000" i="1" dirty="0" smtClean="0">
                            <a:effectLst/>
                            <a:latin typeface="Cambria Math" panose="02040503050406030204" pitchFamily="18" charset="0"/>
                            <a:cs typeface="Times New Roman" panose="02020603050405020304" pitchFamily="18" charset="0"/>
                          </a:rPr>
                          <m:t>𝜇</m:t>
                        </m:r>
                      </m:e>
                      <m:sub>
                        <m:r>
                          <a:rPr lang="en-US" altLang="zh-CN" sz="2000" i="1" dirty="0" smtClean="0">
                            <a:effectLst/>
                            <a:latin typeface="Cambria Math" panose="02040503050406030204" pitchFamily="18" charset="0"/>
                            <a:cs typeface="Times New Roman" panose="02020603050405020304" pitchFamily="18" charset="0"/>
                          </a:rPr>
                          <m:t>𝑐</m:t>
                        </m:r>
                      </m:sub>
                    </m:sSub>
                    <m:r>
                      <a:rPr lang="en-US" altLang="zh-CN" sz="2000" i="1" dirty="0" smtClean="0">
                        <a:effectLst/>
                        <a:latin typeface="Cambria Math" panose="02040503050406030204" pitchFamily="18" charset="0"/>
                        <a:cs typeface="Times New Roman" panose="02020603050405020304" pitchFamily="18" charset="0"/>
                      </a:rPr>
                      <m:t>,</m:t>
                    </m:r>
                    <m:sSubSup>
                      <m:sSubSupPr>
                        <m:ctrlPr>
                          <a:rPr lang="en-US" altLang="zh-CN" sz="2000" b="0" i="1" dirty="0" smtClean="0">
                            <a:effectLst/>
                            <a:latin typeface="Cambria Math" panose="02040503050406030204" pitchFamily="18" charset="0"/>
                            <a:cs typeface="Times New Roman" panose="02020603050405020304" pitchFamily="18" charset="0"/>
                          </a:rPr>
                        </m:ctrlPr>
                      </m:sSubSupPr>
                      <m:e>
                        <m:r>
                          <a:rPr lang="el-GR" altLang="zh-CN" sz="2000" i="1" dirty="0" smtClean="0">
                            <a:effectLst/>
                            <a:latin typeface="Cambria Math" panose="02040503050406030204" pitchFamily="18" charset="0"/>
                            <a:cs typeface="Times New Roman" panose="02020603050405020304" pitchFamily="18" charset="0"/>
                          </a:rPr>
                          <m:t>𝜎</m:t>
                        </m:r>
                      </m:e>
                      <m:sub>
                        <m:r>
                          <a:rPr lang="en-US" altLang="zh-CN" sz="2000" i="1" dirty="0" err="1" smtClean="0">
                            <a:effectLst/>
                            <a:latin typeface="Cambria Math" panose="02040503050406030204" pitchFamily="18" charset="0"/>
                            <a:cs typeface="Times New Roman" panose="02020603050405020304" pitchFamily="18" charset="0"/>
                          </a:rPr>
                          <m:t>𝑐</m:t>
                        </m:r>
                      </m:sub>
                      <m:sup>
                        <m:r>
                          <a:rPr lang="el-GR" altLang="zh-CN" sz="2000" i="1" dirty="0" smtClean="0">
                            <a:effectLst/>
                            <a:latin typeface="Cambria Math" panose="02040503050406030204" pitchFamily="18" charset="0"/>
                            <a:cs typeface="Times New Roman" panose="02020603050405020304" pitchFamily="18" charset="0"/>
                          </a:rPr>
                          <m:t>2</m:t>
                        </m:r>
                      </m:sup>
                    </m:sSubSup>
                    <m:r>
                      <a:rPr lang="en-US" altLang="zh-CN" sz="2000" b="0" i="1" dirty="0"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𝐼</m:t>
                    </m:r>
                    <m:r>
                      <a:rPr lang="en-US" altLang="zh-CN" sz="2000" i="1" dirty="0" smtClean="0">
                        <a:effectLst/>
                        <a:latin typeface="Cambria Math" panose="02040503050406030204" pitchFamily="18" charset="0"/>
                        <a:cs typeface="Times New Roman" panose="02020603050405020304" pitchFamily="18" charset="0"/>
                      </a:rPr>
                      <m:t>)</m:t>
                    </m:r>
                  </m:oMath>
                </a14:m>
                <a:r>
                  <a:rPr lang="en-US" altLang="zh-CN" sz="2000" dirty="0">
                    <a:effectLst/>
                    <a:latin typeface="Times New Roman" panose="02020603050405020304" pitchFamily="18" charset="0"/>
                    <a:cs typeface="Times New Roman" panose="02020603050405020304" pitchFamily="18" charset="0"/>
                  </a:rPr>
                  <a:t>  It models the probability of a route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𝑟</m:t>
                    </m:r>
                  </m:oMath>
                </a14:m>
                <a:r>
                  <a:rPr lang="en-US" altLang="zh-CN" sz="2000" dirty="0">
                    <a:effectLst/>
                    <a:latin typeface="Times New Roman" panose="02020603050405020304" pitchFamily="18" charset="0"/>
                    <a:cs typeface="Times New Roman" panose="02020603050405020304" pitchFamily="18" charset="0"/>
                  </a:rPr>
                  <a:t> of type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𝑐</m:t>
                    </m:r>
                  </m:oMath>
                </a14:m>
                <a:r>
                  <a:rPr lang="en-US" altLang="zh-CN" sz="2000" dirty="0">
                    <a:effectLst/>
                    <a:latin typeface="Times New Roman" panose="02020603050405020304" pitchFamily="18" charset="0"/>
                    <a:cs typeface="Times New Roman" panose="02020603050405020304" pitchFamily="18" charset="0"/>
                  </a:rPr>
                  <a:t>  being traveled by trajectories.</a:t>
                </a:r>
              </a:p>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These two distributions together model the latent route space as </a:t>
                </a:r>
                <a14:m>
                  <m:oMath xmlns:m="http://schemas.openxmlformats.org/officeDocument/2006/math">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𝑝</m:t>
                        </m:r>
                      </m:e>
                      <m:sub>
                        <m:r>
                          <a:rPr lang="el-GR" altLang="zh-CN" sz="2000" i="1" dirty="0" smtClean="0">
                            <a:effectLst/>
                            <a:latin typeface="Cambria Math" panose="02040503050406030204" pitchFamily="18" charset="0"/>
                            <a:cs typeface="Times New Roman" panose="02020603050405020304" pitchFamily="18" charset="0"/>
                          </a:rPr>
                          <m:t>𝛾</m:t>
                        </m:r>
                      </m:sub>
                    </m:sSub>
                    <m:r>
                      <a:rPr lang="el-GR" altLang="zh-CN" sz="2000" i="1" dirty="0" smtClean="0">
                        <a:effectLst/>
                        <a:latin typeface="Cambria Math" panose="02040503050406030204" pitchFamily="18" charset="0"/>
                        <a:cs typeface="Times New Roman" panose="02020603050405020304" pitchFamily="18" charset="0"/>
                      </a:rPr>
                      <m:t>(</m:t>
                    </m:r>
                    <m:r>
                      <a:rPr lang="en-US" altLang="zh-CN" sz="2000" i="1" dirty="0" smtClean="0">
                        <a:effectLst/>
                        <a:latin typeface="Cambria Math" panose="02040503050406030204" pitchFamily="18" charset="0"/>
                        <a:cs typeface="Times New Roman" panose="02020603050405020304" pitchFamily="18" charset="0"/>
                      </a:rPr>
                      <m:t>𝑟</m:t>
                    </m:r>
                    <m:r>
                      <a:rPr lang="en-US" altLang="zh-CN" sz="2000" i="1" dirty="0" smtClean="0">
                        <a:effectLst/>
                        <a:latin typeface="Cambria Math" panose="02040503050406030204" pitchFamily="18" charset="0"/>
                        <a:cs typeface="Times New Roman" panose="02020603050405020304" pitchFamily="18" charset="0"/>
                      </a:rPr>
                      <m:t>) = </m:t>
                    </m:r>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𝑝</m:t>
                        </m:r>
                      </m:e>
                      <m:sub>
                        <m:r>
                          <a:rPr lang="el-GR" altLang="zh-CN" sz="2000" i="1" dirty="0" smtClean="0">
                            <a:effectLst/>
                            <a:latin typeface="Cambria Math" panose="02040503050406030204" pitchFamily="18" charset="0"/>
                            <a:cs typeface="Times New Roman" panose="02020603050405020304" pitchFamily="18" charset="0"/>
                          </a:rPr>
                          <m:t>𝛾</m:t>
                        </m:r>
                      </m:sub>
                    </m:sSub>
                    <m:d>
                      <m:dPr>
                        <m:ctrlPr>
                          <a:rPr lang="el-GR" altLang="zh-CN" sz="2000" b="0" i="1" dirty="0" smtClean="0">
                            <a:effectLst/>
                            <a:latin typeface="Cambria Math" panose="02040503050406030204" pitchFamily="18" charset="0"/>
                            <a:cs typeface="Times New Roman" panose="02020603050405020304" pitchFamily="18" charset="0"/>
                          </a:rPr>
                        </m:ctrlPr>
                      </m:dPr>
                      <m:e>
                        <m:r>
                          <a:rPr lang="en-US" altLang="zh-CN" sz="2000" i="1" dirty="0" err="1" smtClean="0">
                            <a:effectLst/>
                            <a:latin typeface="Cambria Math" panose="02040503050406030204" pitchFamily="18" charset="0"/>
                            <a:cs typeface="Times New Roman" panose="02020603050405020304" pitchFamily="18" charset="0"/>
                          </a:rPr>
                          <m:t>𝑟</m:t>
                        </m:r>
                      </m:e>
                      <m:e>
                        <m:r>
                          <a:rPr lang="en-US" altLang="zh-CN" sz="2000" i="1" dirty="0" err="1" smtClean="0">
                            <a:effectLst/>
                            <a:latin typeface="Cambria Math" panose="02040503050406030204" pitchFamily="18" charset="0"/>
                            <a:cs typeface="Times New Roman" panose="02020603050405020304" pitchFamily="18" charset="0"/>
                          </a:rPr>
                          <m:t>𝑐</m:t>
                        </m:r>
                      </m:e>
                    </m:d>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𝑝</m:t>
                        </m:r>
                      </m:e>
                      <m:sub>
                        <m:r>
                          <a:rPr lang="el-GR" altLang="zh-CN" sz="2000" i="1" dirty="0" smtClean="0">
                            <a:effectLst/>
                            <a:latin typeface="Cambria Math" panose="02040503050406030204" pitchFamily="18" charset="0"/>
                            <a:cs typeface="Times New Roman" panose="02020603050405020304" pitchFamily="18" charset="0"/>
                          </a:rPr>
                          <m:t>𝛾</m:t>
                        </m:r>
                      </m:sub>
                    </m:sSub>
                    <m:r>
                      <a:rPr lang="el-GR" altLang="zh-CN" sz="2000" i="1" dirty="0" smtClean="0">
                        <a:effectLst/>
                        <a:latin typeface="Cambria Math" panose="02040503050406030204" pitchFamily="18" charset="0"/>
                        <a:cs typeface="Times New Roman" panose="02020603050405020304" pitchFamily="18" charset="0"/>
                      </a:rPr>
                      <m:t>(</m:t>
                    </m:r>
                    <m:r>
                      <a:rPr lang="en-US" altLang="zh-CN" sz="2000" i="1" dirty="0" smtClean="0">
                        <a:effectLst/>
                        <a:latin typeface="Cambria Math" panose="02040503050406030204" pitchFamily="18" charset="0"/>
                        <a:cs typeface="Times New Roman" panose="02020603050405020304" pitchFamily="18" charset="0"/>
                      </a:rPr>
                      <m:t>𝑐</m:t>
                    </m:r>
                    <m:r>
                      <a:rPr lang="en-US" altLang="zh-CN" sz="2000" i="1" dirty="0" smtClean="0">
                        <a:effectLst/>
                        <a:latin typeface="Cambria Math" panose="02040503050406030204" pitchFamily="18" charset="0"/>
                        <a:cs typeface="Times New Roman" panose="02020603050405020304" pitchFamily="18" charset="0"/>
                      </a:rPr>
                      <m:t>) </m:t>
                    </m:r>
                  </m:oMath>
                </a14:m>
                <a:r>
                  <a:rPr lang="en-US" altLang="zh-CN" sz="2000" dirty="0">
                    <a:effectLst/>
                    <a:latin typeface="Times New Roman" panose="02020603050405020304" pitchFamily="18" charset="0"/>
                    <a:cs typeface="Times New Roman" panose="02020603050405020304" pitchFamily="18" charset="0"/>
                  </a:rPr>
                  <a:t>.</a:t>
                </a:r>
              </a:p>
              <a:p>
                <a:pPr indent="457200" algn="just">
                  <a:lnSpc>
                    <a:spcPct val="125000"/>
                  </a:lnSpc>
                </a:pPr>
                <a14:m>
                  <m:oMathPara xmlns:m="http://schemas.openxmlformats.org/officeDocument/2006/math">
                    <m:oMathParaPr>
                      <m:jc m:val="centerGroup"/>
                    </m:oMathParaPr>
                    <m:oMath xmlns:m="http://schemas.openxmlformats.org/officeDocument/2006/math">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𝑞</m:t>
                          </m:r>
                        </m:e>
                        <m:sub>
                          <m:r>
                            <a:rPr lang="en-US" altLang="zh-CN" sz="2000" b="0" i="1" dirty="0" smtClean="0">
                              <a:effectLst/>
                              <a:latin typeface="Cambria Math" panose="02040503050406030204" pitchFamily="18" charset="0"/>
                              <a:ea typeface="Cambria Math" panose="02040503050406030204" pitchFamily="18" charset="0"/>
                              <a:cs typeface="Times New Roman" panose="02020603050405020304" pitchFamily="18" charset="0"/>
                            </a:rPr>
                            <m:t>𝜙</m:t>
                          </m:r>
                        </m:sub>
                      </m:sSub>
                      <m:d>
                        <m:dPr>
                          <m:ctrlPr>
                            <a:rPr lang="el-GR" altLang="zh-CN" sz="2000" b="0" i="1" dirty="0"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0" i="1" dirty="0" smtClean="0">
                              <a:effectLst/>
                              <a:latin typeface="Cambria Math" panose="02040503050406030204" pitchFamily="18" charset="0"/>
                              <a:cs typeface="Times New Roman" panose="02020603050405020304" pitchFamily="18" charset="0"/>
                            </a:rPr>
                            <m:t>𝑐</m:t>
                          </m:r>
                        </m:e>
                        <m:e>
                          <m:r>
                            <a:rPr lang="en-US" altLang="zh-CN" sz="2000" i="1" dirty="0" err="1" smtClean="0">
                              <a:effectLst/>
                              <a:latin typeface="Cambria Math" panose="02040503050406030204" pitchFamily="18" charset="0"/>
                              <a:cs typeface="Times New Roman" panose="02020603050405020304" pitchFamily="18" charset="0"/>
                            </a:rPr>
                            <m:t>𝑇</m:t>
                          </m:r>
                        </m:e>
                      </m:d>
                      <m:r>
                        <a:rPr lang="en-US" altLang="zh-CN" sz="2000" b="0" i="1" dirty="0" smtClean="0">
                          <a:effectLst/>
                          <a:latin typeface="Cambria Math" panose="02040503050406030204" pitchFamily="18" charset="0"/>
                          <a:cs typeface="Times New Roman" panose="02020603050405020304" pitchFamily="18" charset="0"/>
                        </a:rPr>
                        <m:t>≔</m:t>
                      </m:r>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𝑞</m:t>
                          </m:r>
                        </m:e>
                        <m:sub>
                          <m:r>
                            <a:rPr lang="en-US" altLang="zh-CN" sz="2000" b="0" i="1" dirty="0" smtClean="0">
                              <a:effectLst/>
                              <a:latin typeface="Cambria Math" panose="02040503050406030204" pitchFamily="18" charset="0"/>
                              <a:ea typeface="Cambria Math" panose="02040503050406030204" pitchFamily="18" charset="0"/>
                              <a:cs typeface="Times New Roman" panose="02020603050405020304" pitchFamily="18" charset="0"/>
                            </a:rPr>
                            <m:t>𝜙</m:t>
                          </m:r>
                        </m:sub>
                      </m:sSub>
                      <m:d>
                        <m:dPr>
                          <m:ctrlPr>
                            <a:rPr lang="el-GR" altLang="zh-CN" sz="2000" b="0" i="1" dirty="0"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000" b="0" i="1" dirty="0" smtClean="0">
                              <a:effectLst/>
                              <a:latin typeface="Cambria Math" panose="02040503050406030204" pitchFamily="18" charset="0"/>
                              <a:cs typeface="Times New Roman" panose="02020603050405020304" pitchFamily="18" charset="0"/>
                            </a:rPr>
                            <m:t>𝑐</m:t>
                          </m:r>
                        </m:e>
                        <m:e>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b="0" i="1" dirty="0" smtClean="0">
                                  <a:effectLst/>
                                  <a:latin typeface="Cambria Math" panose="02040503050406030204" pitchFamily="18" charset="0"/>
                                  <a:cs typeface="Times New Roman" panose="02020603050405020304" pitchFamily="18" charset="0"/>
                                </a:rPr>
                                <m:t>𝑟</m:t>
                              </m:r>
                            </m:e>
                            <m:sub>
                              <m:r>
                                <a:rPr lang="en-US" altLang="zh-CN" sz="2000" i="1" dirty="0" err="1" smtClean="0">
                                  <a:effectLst/>
                                  <a:latin typeface="Cambria Math" panose="02040503050406030204" pitchFamily="18" charset="0"/>
                                  <a:cs typeface="Times New Roman" panose="02020603050405020304" pitchFamily="18" charset="0"/>
                                </a:rPr>
                                <m:t>𝑇</m:t>
                              </m:r>
                            </m:sub>
                          </m:sSub>
                        </m:e>
                      </m:d>
                      <m:r>
                        <a:rPr lang="en-US" altLang="zh-CN" sz="2000" b="0" i="1" dirty="0" smtClean="0">
                          <a:effectLst/>
                          <a:latin typeface="Cambria Math" panose="02040503050406030204" pitchFamily="18" charset="0"/>
                          <a:cs typeface="Times New Roman" panose="02020603050405020304" pitchFamily="18" charset="0"/>
                        </a:rPr>
                        <m:t>=</m:t>
                      </m:r>
                      <m:f>
                        <m:fPr>
                          <m:ctrlPr>
                            <a:rPr lang="en-US" altLang="zh-CN" sz="2000" b="0" i="1" dirty="0" smtClean="0">
                              <a:effectLst/>
                              <a:latin typeface="Cambria Math" panose="02040503050406030204" pitchFamily="18" charset="0"/>
                              <a:cs typeface="Times New Roman" panose="02020603050405020304" pitchFamily="18" charset="0"/>
                            </a:rPr>
                          </m:ctrlPr>
                        </m:fPr>
                        <m:num>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𝑝</m:t>
                              </m:r>
                            </m:e>
                            <m:sub>
                              <m:r>
                                <a:rPr lang="el-GR" altLang="zh-CN" sz="2000" i="1" dirty="0" smtClean="0">
                                  <a:effectLst/>
                                  <a:latin typeface="Cambria Math" panose="02040503050406030204" pitchFamily="18" charset="0"/>
                                  <a:cs typeface="Times New Roman" panose="02020603050405020304" pitchFamily="18" charset="0"/>
                                </a:rPr>
                                <m:t>𝛾</m:t>
                              </m:r>
                            </m:sub>
                          </m:sSub>
                          <m:d>
                            <m:dPr>
                              <m:ctrlPr>
                                <a:rPr lang="el-GR" altLang="zh-CN" sz="2000" b="0" i="1" dirty="0" smtClean="0">
                                  <a:effectLst/>
                                  <a:latin typeface="Cambria Math" panose="02040503050406030204" pitchFamily="18" charset="0"/>
                                  <a:cs typeface="Times New Roman" panose="02020603050405020304" pitchFamily="18" charset="0"/>
                                </a:rPr>
                              </m:ctrlPr>
                            </m:dPr>
                            <m:e>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err="1" smtClean="0">
                                      <a:effectLst/>
                                      <a:latin typeface="Cambria Math" panose="02040503050406030204" pitchFamily="18" charset="0"/>
                                      <a:cs typeface="Times New Roman" panose="02020603050405020304" pitchFamily="18" charset="0"/>
                                    </a:rPr>
                                    <m:t>𝑟</m:t>
                                  </m:r>
                                </m:e>
                                <m:sub>
                                  <m:r>
                                    <a:rPr lang="en-US" altLang="zh-CN" sz="2000" b="0" i="1" dirty="0" smtClean="0">
                                      <a:effectLst/>
                                      <a:latin typeface="Cambria Math" panose="02040503050406030204" pitchFamily="18" charset="0"/>
                                      <a:cs typeface="Times New Roman" panose="02020603050405020304" pitchFamily="18" charset="0"/>
                                    </a:rPr>
                                    <m:t>𝑇</m:t>
                                  </m:r>
                                </m:sub>
                              </m:sSub>
                            </m:e>
                            <m:e>
                              <m:r>
                                <a:rPr lang="en-US" altLang="zh-CN" sz="2000" i="1" dirty="0" err="1" smtClean="0">
                                  <a:effectLst/>
                                  <a:latin typeface="Cambria Math" panose="02040503050406030204" pitchFamily="18" charset="0"/>
                                  <a:cs typeface="Times New Roman" panose="02020603050405020304" pitchFamily="18" charset="0"/>
                                </a:rPr>
                                <m:t>𝑐</m:t>
                              </m:r>
                            </m:e>
                          </m:d>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𝑝</m:t>
                              </m:r>
                            </m:e>
                            <m:sub>
                              <m:r>
                                <a:rPr lang="el-GR" altLang="zh-CN" sz="2000" i="1" dirty="0" smtClean="0">
                                  <a:effectLst/>
                                  <a:latin typeface="Cambria Math" panose="02040503050406030204" pitchFamily="18" charset="0"/>
                                  <a:cs typeface="Times New Roman" panose="02020603050405020304" pitchFamily="18" charset="0"/>
                                </a:rPr>
                                <m:t>𝛾</m:t>
                              </m:r>
                            </m:sub>
                          </m:sSub>
                          <m:r>
                            <a:rPr lang="el-GR" altLang="zh-CN" sz="2000" i="1" dirty="0" smtClean="0">
                              <a:effectLst/>
                              <a:latin typeface="Cambria Math" panose="02040503050406030204" pitchFamily="18" charset="0"/>
                              <a:cs typeface="Times New Roman" panose="02020603050405020304" pitchFamily="18" charset="0"/>
                            </a:rPr>
                            <m:t>(</m:t>
                          </m:r>
                          <m:r>
                            <a:rPr lang="en-US" altLang="zh-CN" sz="2000" i="1" dirty="0" smtClean="0">
                              <a:effectLst/>
                              <a:latin typeface="Cambria Math" panose="02040503050406030204" pitchFamily="18" charset="0"/>
                              <a:cs typeface="Times New Roman" panose="02020603050405020304" pitchFamily="18" charset="0"/>
                            </a:rPr>
                            <m:t>𝑐</m:t>
                          </m:r>
                          <m:r>
                            <a:rPr lang="en-US" altLang="zh-CN" sz="2000" i="1" dirty="0" smtClean="0">
                              <a:effectLst/>
                              <a:latin typeface="Cambria Math" panose="02040503050406030204" pitchFamily="18" charset="0"/>
                              <a:cs typeface="Times New Roman" panose="02020603050405020304" pitchFamily="18" charset="0"/>
                            </a:rPr>
                            <m:t>)</m:t>
                          </m:r>
                        </m:num>
                        <m:den>
                          <m:nary>
                            <m:naryPr>
                              <m:chr m:val="∑"/>
                              <m:ctrlPr>
                                <a:rPr lang="en-US" altLang="zh-CN" sz="2000" b="0" i="1" dirty="0" smtClean="0">
                                  <a:effectLst/>
                                  <a:latin typeface="Cambria Math" panose="02040503050406030204" pitchFamily="18" charset="0"/>
                                  <a:cs typeface="Times New Roman" panose="02020603050405020304" pitchFamily="18" charset="0"/>
                                </a:rPr>
                              </m:ctrlPr>
                            </m:naryPr>
                            <m:sub>
                              <m:r>
                                <m:rPr>
                                  <m:brk m:alnAt="23"/>
                                </m:rPr>
                                <a:rPr lang="en-US" altLang="zh-CN" sz="2000" b="0" i="1" dirty="0" smtClean="0">
                                  <a:effectLst/>
                                  <a:latin typeface="Cambria Math" panose="02040503050406030204" pitchFamily="18" charset="0"/>
                                  <a:cs typeface="Times New Roman" panose="02020603050405020304" pitchFamily="18" charset="0"/>
                                </a:rPr>
                                <m:t>𝑖</m:t>
                              </m:r>
                              <m:r>
                                <a:rPr lang="en-US" altLang="zh-CN" sz="2000" b="0" i="1" dirty="0" smtClean="0">
                                  <a:effectLst/>
                                  <a:latin typeface="Cambria Math" panose="02040503050406030204" pitchFamily="18" charset="0"/>
                                  <a:cs typeface="Times New Roman" panose="02020603050405020304" pitchFamily="18" charset="0"/>
                                </a:rPr>
                                <m:t>=1</m:t>
                              </m:r>
                            </m:sub>
                            <m:sup>
                              <m:r>
                                <a:rPr lang="en-US" altLang="zh-CN" sz="2000" b="0" i="1" dirty="0" smtClean="0">
                                  <a:effectLst/>
                                  <a:latin typeface="Cambria Math" panose="02040503050406030204" pitchFamily="18" charset="0"/>
                                  <a:cs typeface="Times New Roman" panose="02020603050405020304" pitchFamily="18" charset="0"/>
                                </a:rPr>
                                <m:t>𝐶</m:t>
                              </m:r>
                            </m:sup>
                            <m:e>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𝑝</m:t>
                                  </m:r>
                                </m:e>
                                <m:sub>
                                  <m:r>
                                    <a:rPr lang="el-GR" altLang="zh-CN" sz="2000" i="1" dirty="0" smtClean="0">
                                      <a:effectLst/>
                                      <a:latin typeface="Cambria Math" panose="02040503050406030204" pitchFamily="18" charset="0"/>
                                      <a:cs typeface="Times New Roman" panose="02020603050405020304" pitchFamily="18" charset="0"/>
                                    </a:rPr>
                                    <m:t>𝛾</m:t>
                                  </m:r>
                                </m:sub>
                              </m:sSub>
                              <m:d>
                                <m:dPr>
                                  <m:ctrlPr>
                                    <a:rPr lang="el-GR" altLang="zh-CN" sz="2000" b="0" i="1" dirty="0" smtClean="0">
                                      <a:effectLst/>
                                      <a:latin typeface="Cambria Math" panose="02040503050406030204" pitchFamily="18" charset="0"/>
                                      <a:cs typeface="Times New Roman" panose="02020603050405020304" pitchFamily="18" charset="0"/>
                                    </a:rPr>
                                  </m:ctrlPr>
                                </m:dPr>
                                <m:e>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err="1" smtClean="0">
                                          <a:effectLst/>
                                          <a:latin typeface="Cambria Math" panose="02040503050406030204" pitchFamily="18" charset="0"/>
                                          <a:cs typeface="Times New Roman" panose="02020603050405020304" pitchFamily="18" charset="0"/>
                                        </a:rPr>
                                        <m:t>𝑟</m:t>
                                      </m:r>
                                    </m:e>
                                    <m:sub>
                                      <m:r>
                                        <a:rPr lang="en-US" altLang="zh-CN" sz="2000" b="0" i="1" dirty="0" smtClean="0">
                                          <a:effectLst/>
                                          <a:latin typeface="Cambria Math" panose="02040503050406030204" pitchFamily="18" charset="0"/>
                                          <a:cs typeface="Times New Roman" panose="02020603050405020304" pitchFamily="18" charset="0"/>
                                        </a:rPr>
                                        <m:t>𝑇</m:t>
                                      </m:r>
                                    </m:sub>
                                  </m:sSub>
                                </m:e>
                                <m:e>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err="1" smtClean="0">
                                          <a:effectLst/>
                                          <a:latin typeface="Cambria Math" panose="02040503050406030204" pitchFamily="18" charset="0"/>
                                          <a:cs typeface="Times New Roman" panose="02020603050405020304" pitchFamily="18" charset="0"/>
                                        </a:rPr>
                                        <m:t>𝑐</m:t>
                                      </m:r>
                                    </m:e>
                                    <m:sub>
                                      <m:r>
                                        <a:rPr lang="en-US" altLang="zh-CN" sz="2000" b="0" i="1" dirty="0" smtClean="0">
                                          <a:effectLst/>
                                          <a:latin typeface="Cambria Math" panose="02040503050406030204" pitchFamily="18" charset="0"/>
                                          <a:cs typeface="Times New Roman" panose="02020603050405020304" pitchFamily="18" charset="0"/>
                                        </a:rPr>
                                        <m:t>𝑖</m:t>
                                      </m:r>
                                    </m:sub>
                                  </m:sSub>
                                </m:e>
                              </m:d>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𝑝</m:t>
                                  </m:r>
                                </m:e>
                                <m:sub>
                                  <m:r>
                                    <a:rPr lang="el-GR" altLang="zh-CN" sz="2000" i="1" dirty="0" smtClean="0">
                                      <a:effectLst/>
                                      <a:latin typeface="Cambria Math" panose="02040503050406030204" pitchFamily="18" charset="0"/>
                                      <a:cs typeface="Times New Roman" panose="02020603050405020304" pitchFamily="18" charset="0"/>
                                    </a:rPr>
                                    <m:t>𝛾</m:t>
                                  </m:r>
                                </m:sub>
                              </m:sSub>
                              <m:r>
                                <a:rPr lang="el-GR" altLang="zh-CN" sz="2000" i="1" dirty="0" smtClean="0">
                                  <a:effectLst/>
                                  <a:latin typeface="Cambria Math" panose="02040503050406030204" pitchFamily="18" charset="0"/>
                                  <a:cs typeface="Times New Roman" panose="02020603050405020304" pitchFamily="18" charset="0"/>
                                </a:rPr>
                                <m:t>(</m:t>
                              </m:r>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𝑐</m:t>
                                  </m:r>
                                </m:e>
                                <m:sub>
                                  <m:r>
                                    <a:rPr lang="en-US" altLang="zh-CN" sz="2000" b="0" i="1" dirty="0" smtClean="0">
                                      <a:effectLst/>
                                      <a:latin typeface="Cambria Math" panose="02040503050406030204" pitchFamily="18" charset="0"/>
                                      <a:cs typeface="Times New Roman" panose="02020603050405020304" pitchFamily="18" charset="0"/>
                                    </a:rPr>
                                    <m:t>𝑖</m:t>
                                  </m:r>
                                </m:sub>
                              </m:sSub>
                              <m:r>
                                <a:rPr lang="en-US" altLang="zh-CN" sz="2000" i="1" dirty="0" smtClean="0">
                                  <a:effectLst/>
                                  <a:latin typeface="Cambria Math" panose="02040503050406030204" pitchFamily="18" charset="0"/>
                                  <a:cs typeface="Times New Roman" panose="02020603050405020304" pitchFamily="18" charset="0"/>
                                </a:rPr>
                                <m:t>)</m:t>
                              </m:r>
                            </m:e>
                          </m:nary>
                        </m:den>
                      </m:f>
                    </m:oMath>
                  </m:oMathPara>
                </a14:m>
                <a:endParaRPr lang="en-US" altLang="zh-CN" sz="2000" dirty="0">
                  <a:effectLst/>
                  <a:latin typeface="Times New Roman" panose="02020603050405020304" pitchFamily="18" charset="0"/>
                  <a:cs typeface="Times New Roman" panose="02020603050405020304" pitchFamily="18" charset="0"/>
                </a:endParaRPr>
              </a:p>
              <a:p>
                <a:pPr indent="457200" algn="just">
                  <a:lnSpc>
                    <a:spcPct val="125000"/>
                  </a:lnSpc>
                </a:pPr>
                <a:endParaRPr lang="en-US" altLang="zh-CN" sz="2000" dirty="0">
                  <a:effectLst/>
                  <a:latin typeface="Times New Roman" panose="02020603050405020304" pitchFamily="18" charset="0"/>
                  <a:cs typeface="Times New Roman" panose="02020603050405020304" pitchFamily="18" charset="0"/>
                </a:endParaRPr>
              </a:p>
              <a:p>
                <a:pPr marL="457200" indent="-457200" algn="just">
                  <a:lnSpc>
                    <a:spcPct val="125000"/>
                  </a:lnSpc>
                  <a:buFont typeface="+mj-lt"/>
                  <a:buAutoNum type="arabicPeriod"/>
                </a:pPr>
                <a:endParaRPr lang="en-US" altLang="zh-CN" sz="2000" dirty="0">
                  <a:effectLst/>
                  <a:latin typeface="Times New Roman" panose="02020603050405020304" pitchFamily="18" charset="0"/>
                  <a:cs typeface="Times New Roman" panose="02020603050405020304" pitchFamily="18" charset="0"/>
                </a:endParaRPr>
              </a:p>
              <a:p>
                <a:pPr marL="457200" indent="-457200" algn="just">
                  <a:lnSpc>
                    <a:spcPct val="125000"/>
                  </a:lnSpc>
                  <a:buFont typeface="+mj-lt"/>
                  <a:buAutoNum type="arabicPeriod"/>
                </a:pPr>
                <a:endParaRPr lang="en-US" altLang="zh-CN" sz="2000" dirty="0">
                  <a:effectLst/>
                  <a:latin typeface="Times New Roman" panose="02020603050405020304" pitchFamily="18" charset="0"/>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85B361A3-F34C-1E4F-9F1B-0F97B18A3B29}"/>
                  </a:ext>
                </a:extLst>
              </p:cNvPr>
              <p:cNvSpPr>
                <a:spLocks noRot="1" noChangeAspect="1" noMove="1" noResize="1" noEditPoints="1" noAdjustHandles="1" noChangeArrowheads="1" noChangeShapeType="1" noTextEdit="1"/>
              </p:cNvSpPr>
              <p:nvPr/>
            </p:nvSpPr>
            <p:spPr>
              <a:xfrm>
                <a:off x="511216" y="969382"/>
                <a:ext cx="10820400" cy="6837834"/>
              </a:xfrm>
              <a:prstGeom prst="rect">
                <a:avLst/>
              </a:prstGeom>
              <a:blipFill>
                <a:blip r:embed="rId3"/>
                <a:stretch>
                  <a:fillRect l="-587" r="-5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50479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152400" y="0"/>
            <a:ext cx="11887200" cy="546902"/>
          </a:xfrm>
        </p:spPr>
        <p:txBody>
          <a:bodyPr>
            <a:normAutofit/>
          </a:bodyPr>
          <a:lstStyle/>
          <a:p>
            <a:r>
              <a:rPr lang="en-US" altLang="zh-CN" sz="3200" dirty="0">
                <a:latin typeface="Times New Roman" panose="02020603050405020304" pitchFamily="18" charset="0"/>
                <a:cs typeface="Times New Roman" panose="02020603050405020304" pitchFamily="18" charset="0"/>
              </a:rPr>
              <a:t>GMVSA</a:t>
            </a:r>
            <a:endParaRPr kumimoji="1" lang="zh-CN" altLang="en-US" sz="3200"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0C946B7C-02B2-C147-8CCA-C45066145471}"/>
              </a:ext>
            </a:extLst>
          </p:cNvPr>
          <p:cNvCxnSpPr>
            <a:cxnSpLocks/>
          </p:cNvCxnSpPr>
          <p:nvPr/>
        </p:nvCxnSpPr>
        <p:spPr>
          <a:xfrm>
            <a:off x="152400" y="648182"/>
            <a:ext cx="1188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5B361A3-F34C-1E4F-9F1B-0F97B18A3B29}"/>
                  </a:ext>
                </a:extLst>
              </p:cNvPr>
              <p:cNvSpPr/>
              <p:nvPr/>
            </p:nvSpPr>
            <p:spPr>
              <a:xfrm>
                <a:off x="349170" y="749463"/>
                <a:ext cx="10820400" cy="5502404"/>
              </a:xfrm>
              <a:prstGeom prst="rect">
                <a:avLst/>
              </a:prstGeom>
            </p:spPr>
            <p:txBody>
              <a:bodyPr wrap="square">
                <a:spAutoFit/>
              </a:bodyPr>
              <a:lstStyle/>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a:t>
                </a:r>
                <a:r>
                  <a:rPr lang="en-US" altLang="zh-CN" sz="2000" b="1" dirty="0">
                    <a:solidFill>
                      <a:srgbClr val="0070C0"/>
                    </a:solidFill>
                    <a:effectLst/>
                    <a:latin typeface="Times New Roman" panose="02020603050405020304" pitchFamily="18" charset="0"/>
                    <a:cs typeface="Times New Roman" panose="02020603050405020304" pitchFamily="18" charset="0"/>
                  </a:rPr>
                  <a:t>Recurrent Trajectory Generation.</a:t>
                </a:r>
              </a:p>
              <a:p>
                <a:pPr indent="457200" algn="just">
                  <a:lnSpc>
                    <a:spcPct val="125000"/>
                  </a:lnSpc>
                </a:pPr>
                <a:endParaRPr lang="en-US" altLang="zh-CN" sz="2000" b="1" dirty="0">
                  <a:solidFill>
                    <a:srgbClr val="0070C0"/>
                  </a:solidFill>
                  <a:effectLst/>
                  <a:latin typeface="Times New Roman" panose="02020603050405020304" pitchFamily="18" charset="0"/>
                  <a:cs typeface="Times New Roman" panose="02020603050405020304" pitchFamily="18" charset="0"/>
                </a:endParaRPr>
              </a:p>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Next, </a:t>
                </a:r>
                <a:r>
                  <a:rPr lang="en-US" altLang="zh-CN" sz="2000" dirty="0">
                    <a:solidFill>
                      <a:srgbClr val="FF0000"/>
                    </a:solidFill>
                    <a:effectLst/>
                    <a:latin typeface="Times New Roman" panose="02020603050405020304" pitchFamily="18" charset="0"/>
                    <a:cs typeface="Times New Roman" panose="02020603050405020304" pitchFamily="18" charset="0"/>
                  </a:rPr>
                  <a:t>we need to formalize the probability of a trajectory </a:t>
                </a:r>
                <a14:m>
                  <m:oMath xmlns:m="http://schemas.openxmlformats.org/officeDocument/2006/math">
                    <m:r>
                      <a:rPr lang="en-US" altLang="zh-CN" sz="2000" i="1" dirty="0" smtClean="0">
                        <a:solidFill>
                          <a:srgbClr val="FF0000"/>
                        </a:solidFill>
                        <a:effectLst/>
                        <a:latin typeface="Cambria Math" panose="02040503050406030204" pitchFamily="18" charset="0"/>
                        <a:cs typeface="Times New Roman" panose="02020603050405020304" pitchFamily="18" charset="0"/>
                      </a:rPr>
                      <m:t>𝑇</m:t>
                    </m:r>
                  </m:oMath>
                </a14:m>
                <a:r>
                  <a:rPr lang="zh-CN" altLang="en-US" sz="2000" dirty="0">
                    <a:solidFill>
                      <a:srgbClr val="FF0000"/>
                    </a:solidFill>
                    <a:effectLst/>
                    <a:latin typeface="Times New Roman" panose="02020603050405020304" pitchFamily="18" charset="0"/>
                    <a:cs typeface="Times New Roman" panose="02020603050405020304" pitchFamily="18" charset="0"/>
                  </a:rPr>
                  <a:t> </a:t>
                </a:r>
                <a:r>
                  <a:rPr lang="en-US" altLang="zh-CN" sz="2000" dirty="0">
                    <a:solidFill>
                      <a:srgbClr val="FF0000"/>
                    </a:solidFill>
                    <a:effectLst/>
                    <a:latin typeface="Times New Roman" panose="02020603050405020304" pitchFamily="18" charset="0"/>
                    <a:cs typeface="Times New Roman" panose="02020603050405020304" pitchFamily="18" charset="0"/>
                  </a:rPr>
                  <a:t>following a given latent route </a:t>
                </a:r>
                <a14:m>
                  <m:oMath xmlns:m="http://schemas.openxmlformats.org/officeDocument/2006/math">
                    <m:r>
                      <a:rPr lang="en-US" altLang="zh-CN" sz="2000" i="1" dirty="0" smtClean="0">
                        <a:solidFill>
                          <a:srgbClr val="FF0000"/>
                        </a:solidFill>
                        <a:effectLst/>
                        <a:latin typeface="Cambria Math" panose="02040503050406030204" pitchFamily="18" charset="0"/>
                        <a:cs typeface="Times New Roman" panose="02020603050405020304" pitchFamily="18" charset="0"/>
                      </a:rPr>
                      <m:t>𝑟</m:t>
                    </m:r>
                  </m:oMath>
                </a14:m>
                <a:r>
                  <a:rPr lang="en-US" altLang="zh-CN" sz="2000" dirty="0">
                    <a:effectLst/>
                    <a:latin typeface="Times New Roman" panose="02020603050405020304" pitchFamily="18" charset="0"/>
                    <a:cs typeface="Times New Roman" panose="02020603050405020304" pitchFamily="18" charset="0"/>
                  </a:rPr>
                  <a:t> , which enables the detection</a:t>
                </a:r>
                <a:r>
                  <a:rPr lang="zh-CN" altLang="en-US" sz="2000" dirty="0">
                    <a:effectLst/>
                    <a:latin typeface="Times New Roman" panose="02020603050405020304" pitchFamily="18" charset="0"/>
                    <a:cs typeface="Times New Roman" panose="02020603050405020304" pitchFamily="18" charset="0"/>
                  </a:rPr>
                  <a:t> </a:t>
                </a:r>
                <a:r>
                  <a:rPr lang="en-US" altLang="zh-CN" sz="2000" dirty="0">
                    <a:effectLst/>
                    <a:latin typeface="Times New Roman" panose="02020603050405020304" pitchFamily="18" charset="0"/>
                    <a:cs typeface="Times New Roman" panose="02020603050405020304" pitchFamily="18" charset="0"/>
                  </a:rPr>
                  <a:t>of anomalous trajectories in Section V. (Normal rate)</a:t>
                </a:r>
              </a:p>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To achieve this, we</a:t>
                </a:r>
                <a:r>
                  <a:rPr lang="zh-CN" altLang="en-US" sz="2000" dirty="0">
                    <a:effectLst/>
                    <a:latin typeface="Times New Roman" panose="02020603050405020304" pitchFamily="18" charset="0"/>
                    <a:cs typeface="Times New Roman" panose="02020603050405020304" pitchFamily="18" charset="0"/>
                  </a:rPr>
                  <a:t> </a:t>
                </a:r>
                <a:r>
                  <a:rPr lang="en-US" altLang="zh-CN" sz="2000" dirty="0">
                    <a:effectLst/>
                    <a:latin typeface="Times New Roman" panose="02020603050405020304" pitchFamily="18" charset="0"/>
                    <a:cs typeface="Times New Roman" panose="02020603050405020304" pitchFamily="18" charset="0"/>
                  </a:rPr>
                  <a:t>design a novel generative network</a:t>
                </a:r>
                <a:r>
                  <a:rPr lang="zh-CN" altLang="en-US" sz="2000" dirty="0">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b="0" i="1" dirty="0" smtClean="0">
                            <a:effectLst/>
                            <a:latin typeface="Cambria Math" panose="02040503050406030204" pitchFamily="18" charset="0"/>
                            <a:cs typeface="Times New Roman" panose="02020603050405020304" pitchFamily="18" charset="0"/>
                          </a:rPr>
                          <m:t>𝑝</m:t>
                        </m:r>
                      </m:e>
                      <m:sub>
                        <m:r>
                          <a:rPr lang="en-US" altLang="zh-CN" sz="2000" b="0" i="1" dirty="0" smtClean="0">
                            <a:effectLst/>
                            <a:latin typeface="Cambria Math" panose="02040503050406030204" pitchFamily="18" charset="0"/>
                            <a:cs typeface="Times New Roman" panose="02020603050405020304" pitchFamily="18" charset="0"/>
                          </a:rPr>
                          <m:t>𝜃</m:t>
                        </m:r>
                      </m:sub>
                    </m:sSub>
                    <m:r>
                      <a:rPr lang="el-GR" altLang="zh-CN" sz="2000" i="1" dirty="0" smtClean="0">
                        <a:effectLst/>
                        <a:latin typeface="Cambria Math" panose="02040503050406030204" pitchFamily="18" charset="0"/>
                        <a:cs typeface="Times New Roman" panose="02020603050405020304" pitchFamily="18" charset="0"/>
                      </a:rPr>
                      <m:t>(</m:t>
                    </m:r>
                    <m:r>
                      <a:rPr lang="en-US" altLang="zh-CN" sz="2000" b="0" i="1" dirty="0" smtClean="0">
                        <a:effectLst/>
                        <a:latin typeface="Cambria Math" panose="02040503050406030204" pitchFamily="18" charset="0"/>
                        <a:cs typeface="Times New Roman" panose="02020603050405020304" pitchFamily="18" charset="0"/>
                      </a:rPr>
                      <m:t>𝑇</m:t>
                    </m:r>
                    <m:r>
                      <a:rPr lang="en-US" altLang="zh-CN" sz="2000" i="1" dirty="0" err="1" smtClean="0">
                        <a:effectLst/>
                        <a:latin typeface="Cambria Math" panose="02040503050406030204" pitchFamily="18" charset="0"/>
                        <a:cs typeface="Times New Roman" panose="02020603050405020304" pitchFamily="18" charset="0"/>
                      </a:rPr>
                      <m:t>|</m:t>
                    </m:r>
                    <m:r>
                      <a:rPr lang="en-US" altLang="zh-CN" sz="2000" b="0" i="1" dirty="0" smtClean="0">
                        <a:effectLst/>
                        <a:latin typeface="Cambria Math" panose="02040503050406030204" pitchFamily="18" charset="0"/>
                        <a:cs typeface="Times New Roman" panose="02020603050405020304" pitchFamily="18" charset="0"/>
                      </a:rPr>
                      <m:t>𝑟</m:t>
                    </m:r>
                    <m:r>
                      <a:rPr lang="en-US" altLang="zh-CN" sz="2000" i="1" dirty="0" smtClean="0">
                        <a:effectLst/>
                        <a:latin typeface="Cambria Math" panose="02040503050406030204" pitchFamily="18" charset="0"/>
                        <a:cs typeface="Times New Roman" panose="02020603050405020304" pitchFamily="18" charset="0"/>
                      </a:rPr>
                      <m:t>)</m:t>
                    </m:r>
                  </m:oMath>
                </a14:m>
                <a:r>
                  <a:rPr lang="en-US" altLang="zh-CN" sz="2000" dirty="0">
                    <a:effectLst/>
                    <a:latin typeface="Times New Roman" panose="02020603050405020304" pitchFamily="18" charset="0"/>
                    <a:cs typeface="Times New Roman" panose="02020603050405020304" pitchFamily="18" charset="0"/>
                  </a:rPr>
                  <a:t>,  The objective is to optimize </a:t>
                </a:r>
                <a14:m>
                  <m:oMath xmlns:m="http://schemas.openxmlformats.org/officeDocument/2006/math">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b="0" i="1" dirty="0" smtClean="0">
                            <a:effectLst/>
                            <a:latin typeface="Cambria Math" panose="02040503050406030204" pitchFamily="18" charset="0"/>
                            <a:cs typeface="Times New Roman" panose="02020603050405020304" pitchFamily="18" charset="0"/>
                          </a:rPr>
                          <m:t>𝑝</m:t>
                        </m:r>
                      </m:e>
                      <m:sub>
                        <m:r>
                          <a:rPr lang="en-US" altLang="zh-CN" sz="2000" b="0" i="1" dirty="0" smtClean="0">
                            <a:effectLst/>
                            <a:latin typeface="Cambria Math" panose="02040503050406030204" pitchFamily="18" charset="0"/>
                            <a:cs typeface="Times New Roman" panose="02020603050405020304" pitchFamily="18" charset="0"/>
                          </a:rPr>
                          <m:t>𝜃</m:t>
                        </m:r>
                      </m:sub>
                    </m:sSub>
                    <m:r>
                      <a:rPr lang="el-GR" altLang="zh-CN" sz="2000" i="1" dirty="0" smtClean="0">
                        <a:effectLst/>
                        <a:latin typeface="Cambria Math" panose="02040503050406030204" pitchFamily="18" charset="0"/>
                        <a:cs typeface="Times New Roman" panose="02020603050405020304" pitchFamily="18" charset="0"/>
                      </a:rPr>
                      <m:t>(</m:t>
                    </m:r>
                    <m:r>
                      <a:rPr lang="en-US" altLang="zh-CN" sz="2000" b="0" i="1" dirty="0" smtClean="0">
                        <a:effectLst/>
                        <a:latin typeface="Cambria Math" panose="02040503050406030204" pitchFamily="18" charset="0"/>
                        <a:cs typeface="Times New Roman" panose="02020603050405020304" pitchFamily="18" charset="0"/>
                      </a:rPr>
                      <m:t>𝑇</m:t>
                    </m:r>
                    <m:r>
                      <a:rPr lang="en-US" altLang="zh-CN" sz="2000" i="1" dirty="0" err="1" smtClean="0">
                        <a:effectLst/>
                        <a:latin typeface="Cambria Math" panose="02040503050406030204" pitchFamily="18" charset="0"/>
                        <a:cs typeface="Times New Roman" panose="02020603050405020304" pitchFamily="18" charset="0"/>
                      </a:rPr>
                      <m:t>|</m:t>
                    </m:r>
                    <m:r>
                      <a:rPr lang="en-US" altLang="zh-CN" sz="2000" b="0" i="1" dirty="0" smtClean="0">
                        <a:effectLst/>
                        <a:latin typeface="Cambria Math" panose="02040503050406030204" pitchFamily="18" charset="0"/>
                        <a:cs typeface="Times New Roman" panose="02020603050405020304" pitchFamily="18" charset="0"/>
                      </a:rPr>
                      <m:t>𝑟</m:t>
                    </m:r>
                    <m:r>
                      <a:rPr lang="en-US" altLang="zh-CN" sz="2000" i="1" dirty="0" smtClean="0">
                        <a:effectLst/>
                        <a:latin typeface="Cambria Math" panose="02040503050406030204" pitchFamily="18" charset="0"/>
                        <a:cs typeface="Times New Roman" panose="02020603050405020304" pitchFamily="18" charset="0"/>
                      </a:rPr>
                      <m:t>)</m:t>
                    </m:r>
                  </m:oMath>
                </a14:m>
                <a:r>
                  <a:rPr lang="en-US" altLang="zh-CN" sz="2000" dirty="0">
                    <a:effectLst/>
                    <a:latin typeface="Times New Roman" panose="02020603050405020304" pitchFamily="18" charset="0"/>
                    <a:cs typeface="Times New Roman" panose="02020603050405020304" pitchFamily="18" charset="0"/>
                  </a:rPr>
                  <a:t>,   such that a trajectory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𝑇</m:t>
                    </m:r>
                  </m:oMath>
                </a14:m>
                <a:r>
                  <a:rPr lang="en-US" altLang="zh-CN" sz="2000" dirty="0">
                    <a:effectLst/>
                    <a:latin typeface="Times New Roman" panose="02020603050405020304" pitchFamily="18" charset="0"/>
                    <a:cs typeface="Times New Roman" panose="02020603050405020304" pitchFamily="18" charset="0"/>
                  </a:rPr>
                  <a:t>  can be well generated from its inferred latent route </a:t>
                </a:r>
                <a14:m>
                  <m:oMath xmlns:m="http://schemas.openxmlformats.org/officeDocument/2006/math">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𝑟</m:t>
                        </m:r>
                      </m:e>
                      <m:sub>
                        <m:r>
                          <a:rPr lang="en-US" altLang="zh-CN" sz="2000" i="1" dirty="0" smtClean="0">
                            <a:effectLst/>
                            <a:latin typeface="Cambria Math" panose="02040503050406030204" pitchFamily="18" charset="0"/>
                            <a:cs typeface="Times New Roman" panose="02020603050405020304" pitchFamily="18" charset="0"/>
                          </a:rPr>
                          <m:t>𝑇</m:t>
                        </m:r>
                      </m:sub>
                    </m:sSub>
                  </m:oMath>
                </a14:m>
                <a:r>
                  <a:rPr lang="en-US" altLang="zh-CN" sz="2000" dirty="0">
                    <a:effectLst/>
                    <a:latin typeface="Times New Roman" panose="02020603050405020304" pitchFamily="18" charset="0"/>
                    <a:cs typeface="Times New Roman" panose="02020603050405020304" pitchFamily="18" charset="0"/>
                  </a:rPr>
                  <a:t>.</a:t>
                </a:r>
              </a:p>
              <a:p>
                <a:pPr indent="457200" algn="just">
                  <a:lnSpc>
                    <a:spcPct val="125000"/>
                  </a:lnSpc>
                </a:pPr>
                <a:endParaRPr lang="en-US" altLang="zh-CN" sz="2000" dirty="0">
                  <a:latin typeface="Times New Roman" panose="02020603050405020304" pitchFamily="18" charset="0"/>
                  <a:cs typeface="Times New Roman" panose="02020603050405020304" pitchFamily="18" charset="0"/>
                </a:endParaRPr>
              </a:p>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However, different from other generation tasks (e.g., image generation), the generation of a trajectory is naturally sequential, i.e., the mobility of an object at a specific step is </a:t>
                </a:r>
                <a:r>
                  <a:rPr lang="en-US" altLang="zh-CN" sz="2000" dirty="0">
                    <a:solidFill>
                      <a:srgbClr val="FF0000"/>
                    </a:solidFill>
                    <a:effectLst/>
                    <a:latin typeface="Times New Roman" panose="02020603050405020304" pitchFamily="18" charset="0"/>
                    <a:cs typeface="Times New Roman" panose="02020603050405020304" pitchFamily="18" charset="0"/>
                  </a:rPr>
                  <a:t>correlated with its previous trace</a:t>
                </a:r>
                <a:r>
                  <a:rPr lang="en-US" altLang="zh-CN" sz="2000" dirty="0">
                    <a:effectLst/>
                    <a:latin typeface="Times New Roman" panose="02020603050405020304" pitchFamily="18" charset="0"/>
                    <a:cs typeface="Times New Roman" panose="02020603050405020304" pitchFamily="18" charset="0"/>
                  </a:rPr>
                  <a:t>.</a:t>
                </a:r>
              </a:p>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Based on RNN, at each step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𝑖</m:t>
                    </m:r>
                    <m:r>
                      <a:rPr lang="en-US" altLang="zh-CN" sz="2000" i="1" dirty="0" smtClean="0">
                        <a:effectLst/>
                        <a:latin typeface="Cambria Math" panose="02040503050406030204" pitchFamily="18" charset="0"/>
                        <a:cs typeface="Times New Roman" panose="02020603050405020304" pitchFamily="18" charset="0"/>
                      </a:rPr>
                      <m:t> </m:t>
                    </m:r>
                  </m:oMath>
                </a14:m>
                <a:r>
                  <a:rPr lang="en-US" altLang="zh-CN" sz="2000" dirty="0">
                    <a:effectLst/>
                    <a:latin typeface="Times New Roman" panose="02020603050405020304" pitchFamily="18" charset="0"/>
                    <a:cs typeface="Times New Roman" panose="02020603050405020304" pitchFamily="18" charset="0"/>
                  </a:rPr>
                  <a:t>, we can generate </a:t>
                </a:r>
                <a14:m>
                  <m:oMath xmlns:m="http://schemas.openxmlformats.org/officeDocument/2006/math">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𝑡</m:t>
                        </m:r>
                      </m:e>
                      <m:sub>
                        <m:r>
                          <a:rPr lang="en-US" altLang="zh-CN" sz="2000" i="1" dirty="0" smtClean="0">
                            <a:effectLst/>
                            <a:latin typeface="Cambria Math" panose="02040503050406030204" pitchFamily="18" charset="0"/>
                            <a:cs typeface="Times New Roman" panose="02020603050405020304" pitchFamily="18" charset="0"/>
                          </a:rPr>
                          <m:t>𝑖</m:t>
                        </m:r>
                      </m:sub>
                    </m:sSub>
                  </m:oMath>
                </a14:m>
                <a:r>
                  <a:rPr lang="en-US" altLang="zh-CN" sz="2000" dirty="0">
                    <a:effectLst/>
                    <a:latin typeface="Times New Roman" panose="02020603050405020304" pitchFamily="18" charset="0"/>
                    <a:cs typeface="Times New Roman" panose="02020603050405020304" pitchFamily="18" charset="0"/>
                  </a:rPr>
                  <a:t>  from a multinomial distribution as</a:t>
                </a:r>
              </a:p>
              <a:p>
                <a:pPr indent="457200" algn="just">
                  <a:lnSpc>
                    <a:spcPct val="125000"/>
                  </a:lnSpc>
                </a:pPr>
                <a14:m>
                  <m:oMathPara xmlns:m="http://schemas.openxmlformats.org/officeDocument/2006/math">
                    <m:oMathParaPr>
                      <m:jc m:val="centerGroup"/>
                    </m:oMathParaPr>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𝑡</m:t>
                          </m:r>
                        </m:e>
                        <m:sub>
                          <m:r>
                            <a:rPr lang="en-US" altLang="zh-CN" i="1" dirty="0" smtClean="0">
                              <a:latin typeface="Cambria Math" panose="02040503050406030204" pitchFamily="18" charset="0"/>
                            </a:rPr>
                            <m:t>𝑖</m:t>
                          </m:r>
                        </m:sub>
                      </m:sSub>
                      <m:r>
                        <a:rPr lang="en-US" altLang="zh-CN" i="1" dirty="0">
                          <a:latin typeface="Cambria Math" panose="02040503050406030204" pitchFamily="18" charset="0"/>
                        </a:rPr>
                        <m:t> ∼  </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𝑝</m:t>
                          </m:r>
                        </m:e>
                        <m:sub>
                          <m:r>
                            <a:rPr lang="el-GR" altLang="zh-CN" i="1" dirty="0">
                              <a:latin typeface="Cambria Math" panose="02040503050406030204" pitchFamily="18" charset="0"/>
                            </a:rPr>
                            <m:t>𝜃</m:t>
                          </m:r>
                        </m:sub>
                      </m:sSub>
                      <m:r>
                        <a:rPr lang="el-GR" altLang="zh-CN" i="1" dirty="0">
                          <a:latin typeface="Cambria Math" panose="02040503050406030204" pitchFamily="18" charset="0"/>
                        </a:rPr>
                        <m:t>( </m:t>
                      </m:r>
                      <m:r>
                        <a:rPr lang="en-US" altLang="zh-CN" i="1" dirty="0">
                          <a:latin typeface="Cambria Math" panose="02040503050406030204" pitchFamily="18" charset="0"/>
                        </a:rPr>
                        <m:t>𝑡</m:t>
                      </m:r>
                      <m:r>
                        <a:rPr lang="en-US" altLang="zh-CN" i="1" dirty="0">
                          <a:latin typeface="Cambria Math" panose="02040503050406030204" pitchFamily="18" charset="0"/>
                        </a:rPr>
                        <m:t>| </m:t>
                      </m:r>
                      <m:r>
                        <a:rPr lang="en-US" altLang="zh-CN" i="1" dirty="0">
                          <a:latin typeface="Cambria Math" panose="02040503050406030204" pitchFamily="18" charset="0"/>
                        </a:rPr>
                        <m:t>𝑡</m:t>
                      </m:r>
                      <m:r>
                        <a:rPr lang="en-US" altLang="zh-CN" i="1" dirty="0">
                          <a:latin typeface="Cambria Math" panose="02040503050406030204" pitchFamily="18" charset="0"/>
                        </a:rPr>
                        <m:t>&lt;</m:t>
                      </m:r>
                      <m:r>
                        <a:rPr lang="en-US" altLang="zh-CN" i="1" dirty="0" err="1">
                          <a:latin typeface="Cambria Math" panose="02040503050406030204" pitchFamily="18" charset="0"/>
                        </a:rPr>
                        <m:t>𝑖</m:t>
                      </m:r>
                      <m:r>
                        <a:rPr lang="en-US" altLang="zh-CN" i="1" dirty="0">
                          <a:latin typeface="Cambria Math" panose="02040503050406030204" pitchFamily="18" charset="0"/>
                        </a:rPr>
                        <m:t> , </m:t>
                      </m:r>
                      <m:r>
                        <a:rPr lang="en-US" altLang="zh-CN" i="1" dirty="0">
                          <a:latin typeface="Cambria Math" panose="02040503050406030204" pitchFamily="18" charset="0"/>
                        </a:rPr>
                        <m:t>𝑟</m:t>
                      </m:r>
                      <m:r>
                        <a:rPr lang="en-US" altLang="zh-CN" i="1" dirty="0">
                          <a:latin typeface="Cambria Math" panose="02040503050406030204" pitchFamily="18" charset="0"/>
                        </a:rPr>
                        <m:t>) =</m:t>
                      </m:r>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𝑝</m:t>
                          </m:r>
                        </m:e>
                        <m:sub>
                          <m:r>
                            <a:rPr lang="en-US" altLang="zh-CN" b="0" i="1" dirty="0" smtClean="0">
                              <a:latin typeface="Cambria Math" panose="02040503050406030204" pitchFamily="18" charset="0"/>
                            </a:rPr>
                            <m:t>𝜃</m:t>
                          </m:r>
                        </m:sub>
                      </m:sSub>
                      <m:r>
                        <a:rPr lang="el-GR" altLang="zh-CN" i="1" dirty="0">
                          <a:latin typeface="Cambria Math" panose="02040503050406030204" pitchFamily="18" charset="0"/>
                        </a:rPr>
                        <m:t>( </m:t>
                      </m:r>
                      <m:r>
                        <a:rPr lang="en-US" altLang="zh-CN" i="1" dirty="0">
                          <a:latin typeface="Cambria Math" panose="02040503050406030204" pitchFamily="18" charset="0"/>
                        </a:rPr>
                        <m:t>𝑡</m:t>
                      </m:r>
                      <m:r>
                        <a:rPr lang="en-US" altLang="zh-CN" i="1" dirty="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𝑔</m:t>
                          </m:r>
                        </m:e>
                        <m:sub>
                          <m:r>
                            <a:rPr lang="en-US" altLang="zh-CN" i="1" dirty="0">
                              <a:latin typeface="Cambria Math" panose="02040503050406030204" pitchFamily="18" charset="0"/>
                            </a:rPr>
                            <m:t>𝑖</m:t>
                          </m:r>
                          <m:r>
                            <a:rPr lang="en-US" altLang="zh-CN" b="0" i="1" dirty="0" smtClean="0">
                              <a:latin typeface="Cambria Math" panose="02040503050406030204" pitchFamily="18" charset="0"/>
                            </a:rPr>
                            <m:t>−1</m:t>
                          </m:r>
                        </m:sub>
                      </m:sSub>
                      <m:r>
                        <a:rPr lang="en-US" altLang="zh-CN" i="1" dirty="0">
                          <a:latin typeface="Cambria Math" panose="02040503050406030204" pitchFamily="18" charset="0"/>
                        </a:rPr>
                        <m:t>) =  </m:t>
                      </m:r>
                      <m:r>
                        <a:rPr lang="en-US" altLang="zh-CN" i="1" dirty="0" err="1">
                          <a:latin typeface="Cambria Math" panose="02040503050406030204" pitchFamily="18" charset="0"/>
                        </a:rPr>
                        <m:t>𝑀𝑢𝑙𝑡</m:t>
                      </m:r>
                      <m:d>
                        <m:dPr>
                          <m:ctrlPr>
                            <a:rPr lang="en-US" altLang="zh-CN" i="1" dirty="0">
                              <a:latin typeface="Cambria Math" panose="02040503050406030204" pitchFamily="18" charset="0"/>
                            </a:rPr>
                          </m:ctrlPr>
                        </m:dPr>
                        <m:e>
                          <m:r>
                            <a:rPr lang="en-US" altLang="zh-CN" i="1" dirty="0" err="1">
                              <a:latin typeface="Cambria Math" panose="02040503050406030204" pitchFamily="18" charset="0"/>
                            </a:rPr>
                            <m:t>𝑠𝑜𝑓𝑡𝑚𝑎𝑥</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 </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𝑔</m:t>
                                  </m:r>
                                </m:e>
                                <m:sub>
                                  <m:r>
                                    <a:rPr lang="en-US" altLang="zh-CN" i="1" dirty="0">
                                      <a:latin typeface="Cambria Math" panose="02040503050406030204" pitchFamily="18" charset="0"/>
                                    </a:rPr>
                                    <m:t>2</m:t>
                                  </m:r>
                                </m:sub>
                              </m:sSub>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𝑔</m:t>
                                      </m:r>
                                    </m:e>
                                    <m:sub>
                                      <m:r>
                                        <a:rPr lang="en-US" altLang="zh-CN" i="1" dirty="0">
                                          <a:latin typeface="Cambria Math" panose="02040503050406030204" pitchFamily="18" charset="0"/>
                                        </a:rPr>
                                        <m:t>𝑖</m:t>
                                      </m:r>
                                      <m:r>
                                        <a:rPr lang="en-US" altLang="zh-CN" b="0" i="1" dirty="0" smtClean="0">
                                          <a:latin typeface="Cambria Math" panose="02040503050406030204" pitchFamily="18" charset="0"/>
                                        </a:rPr>
                                        <m:t>−1</m:t>
                                      </m:r>
                                    </m:sub>
                                  </m:sSub>
                                </m:e>
                              </m:d>
                            </m:e>
                          </m:d>
                        </m:e>
                      </m:d>
                    </m:oMath>
                  </m:oMathPara>
                </a14:m>
                <a:endParaRPr lang="en-US" altLang="zh-CN" dirty="0"/>
              </a:p>
              <a:p>
                <a:pPr indent="457200" algn="just">
                  <a:lnSpc>
                    <a:spcPct val="125000"/>
                  </a:lnSpc>
                </a:pPr>
                <a:r>
                  <a:rPr lang="en-US" altLang="zh-CN" dirty="0">
                    <a:latin typeface="Times New Roman" panose="02020603050405020304" pitchFamily="18" charset="0"/>
                    <a:cs typeface="Times New Roman" panose="02020603050405020304" pitchFamily="18" charset="0"/>
                  </a:rPr>
                  <a:t> Here, the output function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𝑔</m:t>
                        </m:r>
                      </m:e>
                      <m:sub>
                        <m:r>
                          <a:rPr lang="en-US" altLang="zh-CN" i="1" dirty="0">
                            <a:latin typeface="Cambria Math" panose="02040503050406030204" pitchFamily="18" charset="0"/>
                          </a:rPr>
                          <m:t>2</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m:t>
                        </m:r>
                      </m:e>
                    </m:d>
                    <m:r>
                      <a:rPr lang="en-US" altLang="zh-CN" b="0" i="1" dirty="0" smtClean="0">
                        <a:latin typeface="Cambria Math" panose="02040503050406030204" pitchFamily="18" charset="0"/>
                      </a:rPr>
                      <m:t> </m:t>
                    </m:r>
                  </m:oMath>
                </a14:m>
                <a:r>
                  <a:rPr lang="en-US" altLang="zh-CN" dirty="0">
                    <a:latin typeface="Times New Roman" panose="02020603050405020304" pitchFamily="18" charset="0"/>
                    <a:cs typeface="Times New Roman" panose="02020603050405020304" pitchFamily="18" charset="0"/>
                  </a:rPr>
                  <a:t>converts </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𝑔</m:t>
                        </m:r>
                      </m:e>
                      <m:sub>
                        <m:r>
                          <a:rPr lang="en-US" altLang="zh-CN" i="1" dirty="0">
                            <a:latin typeface="Cambria Math" panose="02040503050406030204" pitchFamily="18" charset="0"/>
                          </a:rPr>
                          <m:t>𝑖</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 </m:t>
                    </m:r>
                  </m:oMath>
                </a14:m>
                <a:r>
                  <a:rPr lang="en-US" altLang="zh-CN" dirty="0">
                    <a:latin typeface="Times New Roman" panose="02020603050405020304" pitchFamily="18" charset="0"/>
                    <a:cs typeface="Times New Roman" panose="02020603050405020304" pitchFamily="18" charset="0"/>
                  </a:rPr>
                  <a:t>  to a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m:t>
                    </m:r>
                    <m:r>
                      <a:rPr lang="en-US" altLang="zh-CN" i="1" dirty="0" smtClean="0">
                        <a:latin typeface="Cambria Math" panose="02040503050406030204" pitchFamily="18" charset="0"/>
                        <a:cs typeface="Times New Roman" panose="02020603050405020304" pitchFamily="18" charset="0"/>
                      </a:rPr>
                      <m:t>𝐺</m:t>
                    </m:r>
                    <m:r>
                      <a:rPr lang="en-US" altLang="zh-CN" i="1" dirty="0" smtClean="0">
                        <a:latin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  dimensional vector, where </a:t>
                </a:r>
                <a14:m>
                  <m:oMath xmlns:m="http://schemas.openxmlformats.org/officeDocument/2006/math">
                    <m:r>
                      <a:rPr lang="en-US" altLang="zh-CN" i="1" dirty="0" smtClean="0">
                        <a:latin typeface="Cambria Math" panose="02040503050406030204" pitchFamily="18" charset="0"/>
                        <a:cs typeface="Times New Roman" panose="02020603050405020304" pitchFamily="18" charset="0"/>
                      </a:rPr>
                      <m:t>|</m:t>
                    </m:r>
                    <m:r>
                      <a:rPr lang="en-US" altLang="zh-CN" i="1" dirty="0" smtClean="0">
                        <a:latin typeface="Cambria Math" panose="02040503050406030204" pitchFamily="18" charset="0"/>
                        <a:cs typeface="Times New Roman" panose="02020603050405020304" pitchFamily="18" charset="0"/>
                      </a:rPr>
                      <m:t>𝐺</m:t>
                    </m:r>
                    <m:r>
                      <a:rPr lang="en-US" altLang="zh-CN" i="1" dirty="0" smtClean="0">
                        <a:latin typeface="Cambria Math" panose="02040503050406030204" pitchFamily="18" charset="0"/>
                        <a:cs typeface="Times New Roman" panose="02020603050405020304" pitchFamily="18" charset="0"/>
                      </a:rPr>
                      <m:t>|</m:t>
                    </m:r>
                  </m:oMath>
                </a14:m>
                <a:r>
                  <a:rPr lang="en-US" altLang="zh-CN" dirty="0">
                    <a:latin typeface="Times New Roman" panose="02020603050405020304" pitchFamily="18" charset="0"/>
                    <a:cs typeface="Times New Roman" panose="02020603050405020304" pitchFamily="18" charset="0"/>
                  </a:rPr>
                  <a:t> denotes the total number of grid tokens.</a:t>
                </a:r>
                <a:endParaRPr lang="en-US" altLang="zh-CN" sz="2000" dirty="0">
                  <a:effectLst/>
                  <a:latin typeface="Times New Roman" panose="02020603050405020304" pitchFamily="18" charset="0"/>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85B361A3-F34C-1E4F-9F1B-0F97B18A3B29}"/>
                  </a:ext>
                </a:extLst>
              </p:cNvPr>
              <p:cNvSpPr>
                <a:spLocks noRot="1" noChangeAspect="1" noMove="1" noResize="1" noEditPoints="1" noAdjustHandles="1" noChangeArrowheads="1" noChangeShapeType="1" noTextEdit="1"/>
              </p:cNvSpPr>
              <p:nvPr/>
            </p:nvSpPr>
            <p:spPr>
              <a:xfrm>
                <a:off x="349170" y="749463"/>
                <a:ext cx="10820400" cy="5502404"/>
              </a:xfrm>
              <a:prstGeom prst="rect">
                <a:avLst/>
              </a:prstGeom>
              <a:blipFill>
                <a:blip r:embed="rId3"/>
                <a:stretch>
                  <a:fillRect l="-587" r="-587" b="-6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06811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152400" y="0"/>
            <a:ext cx="11887200" cy="546902"/>
          </a:xfrm>
        </p:spPr>
        <p:txBody>
          <a:bodyPr>
            <a:normAutofit/>
          </a:bodyPr>
          <a:lstStyle/>
          <a:p>
            <a:r>
              <a:rPr lang="en-US" altLang="zh-CN" sz="3200" dirty="0">
                <a:latin typeface="Times New Roman" panose="02020603050405020304" pitchFamily="18" charset="0"/>
                <a:cs typeface="Times New Roman" panose="02020603050405020304" pitchFamily="18" charset="0"/>
              </a:rPr>
              <a:t>GMVSA</a:t>
            </a:r>
            <a:endParaRPr kumimoji="1" lang="zh-CN" altLang="en-US" sz="3200"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0C946B7C-02B2-C147-8CCA-C45066145471}"/>
              </a:ext>
            </a:extLst>
          </p:cNvPr>
          <p:cNvCxnSpPr>
            <a:cxnSpLocks/>
          </p:cNvCxnSpPr>
          <p:nvPr/>
        </p:nvCxnSpPr>
        <p:spPr>
          <a:xfrm>
            <a:off x="152400" y="648182"/>
            <a:ext cx="1188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5B361A3-F34C-1E4F-9F1B-0F97B18A3B29}"/>
                  </a:ext>
                </a:extLst>
              </p:cNvPr>
              <p:cNvSpPr/>
              <p:nvPr/>
            </p:nvSpPr>
            <p:spPr>
              <a:xfrm>
                <a:off x="349170" y="749463"/>
                <a:ext cx="10820400" cy="5184368"/>
              </a:xfrm>
              <a:prstGeom prst="rect">
                <a:avLst/>
              </a:prstGeom>
            </p:spPr>
            <p:txBody>
              <a:bodyPr wrap="square">
                <a:spAutoFit/>
              </a:bodyPr>
              <a:lstStyle/>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a:t>
                </a:r>
                <a:r>
                  <a:rPr lang="en-US" altLang="zh-CN" sz="2000" b="1" dirty="0">
                    <a:solidFill>
                      <a:srgbClr val="0070C0"/>
                    </a:solidFill>
                    <a:effectLst/>
                    <a:latin typeface="Times New Roman" panose="02020603050405020304" pitchFamily="18" charset="0"/>
                    <a:cs typeface="Times New Roman" panose="02020603050405020304" pitchFamily="18" charset="0"/>
                  </a:rPr>
                  <a:t>Training GM-VSAE</a:t>
                </a:r>
              </a:p>
              <a:p>
                <a:pPr indent="457200" algn="just">
                  <a:lnSpc>
                    <a:spcPct val="125000"/>
                  </a:lnSpc>
                </a:pPr>
                <a:endParaRPr lang="en-US" altLang="zh-CN" sz="2000" b="1" dirty="0">
                  <a:solidFill>
                    <a:srgbClr val="0070C0"/>
                  </a:solidFill>
                  <a:effectLst/>
                  <a:latin typeface="Times New Roman" panose="02020603050405020304" pitchFamily="18" charset="0"/>
                  <a:cs typeface="Times New Roman" panose="02020603050405020304" pitchFamily="18" charset="0"/>
                </a:endParaRPr>
              </a:p>
              <a:p>
                <a:pPr indent="457200" algn="just">
                  <a:lnSpc>
                    <a:spcPct val="125000"/>
                  </a:lnSpc>
                </a:pPr>
                <a:r>
                  <a:rPr lang="en-US" altLang="zh-CN" sz="2000" dirty="0">
                    <a:solidFill>
                      <a:schemeClr val="tx1">
                        <a:lumMod val="95000"/>
                        <a:lumOff val="5000"/>
                      </a:schemeClr>
                    </a:solidFill>
                    <a:effectLst/>
                    <a:latin typeface="Times New Roman" panose="02020603050405020304" pitchFamily="18" charset="0"/>
                    <a:cs typeface="Times New Roman" panose="02020603050405020304" pitchFamily="18" charset="0"/>
                  </a:rPr>
                  <a:t>  More formally, the objective is to maximize the marginal log-likelihood of generating the training data:</a:t>
                </a:r>
              </a:p>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 </m:t>
                      </m:r>
                      <m:r>
                        <m:rPr>
                          <m:sty m:val="p"/>
                        </m:rPr>
                        <a:rPr lang="en-US" altLang="zh-CN" i="1" dirty="0" smtClean="0">
                          <a:latin typeface="Cambria Math" panose="02040503050406030204" pitchFamily="18" charset="0"/>
                        </a:rPr>
                        <m:t>log</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𝑝</m:t>
                          </m:r>
                        </m:e>
                        <m:sub>
                          <m:r>
                            <a:rPr lang="el-GR" altLang="zh-CN" i="1" dirty="0">
                              <a:latin typeface="Cambria Math" panose="02040503050406030204" pitchFamily="18" charset="0"/>
                            </a:rPr>
                            <m:t>𝜃</m:t>
                          </m:r>
                        </m:sub>
                      </m:sSub>
                      <m:r>
                        <a:rPr lang="el-GR" altLang="zh-CN" i="1" dirty="0">
                          <a:latin typeface="Cambria Math" panose="02040503050406030204" pitchFamily="18" charset="0"/>
                        </a:rPr>
                        <m:t> (</m:t>
                      </m:r>
                      <m:sSup>
                        <m:sSupPr>
                          <m:ctrlPr>
                            <a:rPr lang="en-US" altLang="zh-CN" b="0" i="1" dirty="0" smtClean="0">
                              <a:latin typeface="Cambria Math" panose="02040503050406030204" pitchFamily="18" charset="0"/>
                            </a:rPr>
                          </m:ctrlPr>
                        </m:sSupPr>
                        <m:e>
                          <m:r>
                            <a:rPr lang="en-US" altLang="zh-CN" i="1" dirty="0">
                              <a:latin typeface="Cambria Math" panose="02040503050406030204" pitchFamily="18" charset="0"/>
                            </a:rPr>
                            <m:t>𝑇</m:t>
                          </m:r>
                        </m:e>
                        <m:sup>
                          <m:r>
                            <a:rPr lang="en-US" altLang="zh-CN" i="1" dirty="0">
                              <a:latin typeface="Cambria Math" panose="02040503050406030204" pitchFamily="18" charset="0"/>
                            </a:rPr>
                            <m:t>1</m:t>
                          </m:r>
                        </m:sup>
                      </m:sSup>
                      <m:r>
                        <a:rPr lang="en-US" altLang="zh-CN" i="1" dirty="0">
                          <a:latin typeface="Cambria Math" panose="02040503050406030204" pitchFamily="18" charset="0"/>
                        </a:rPr>
                        <m:t>, </m:t>
                      </m:r>
                      <m:sSup>
                        <m:sSupPr>
                          <m:ctrlPr>
                            <a:rPr lang="en-US" altLang="zh-CN" b="0" i="1" dirty="0" smtClean="0">
                              <a:latin typeface="Cambria Math" panose="02040503050406030204" pitchFamily="18" charset="0"/>
                            </a:rPr>
                          </m:ctrlPr>
                        </m:sSupPr>
                        <m:e>
                          <m:r>
                            <a:rPr lang="en-US" altLang="zh-CN" i="1" dirty="0">
                              <a:latin typeface="Cambria Math" panose="02040503050406030204" pitchFamily="18" charset="0"/>
                            </a:rPr>
                            <m:t>𝑇</m:t>
                          </m:r>
                        </m:e>
                        <m:sup>
                          <m:r>
                            <a:rPr lang="en-US" altLang="zh-CN" i="1" dirty="0">
                              <a:latin typeface="Cambria Math" panose="02040503050406030204" pitchFamily="18" charset="0"/>
                            </a:rPr>
                            <m:t>2</m:t>
                          </m:r>
                        </m:sup>
                      </m:sSup>
                      <m:r>
                        <a:rPr lang="en-US" altLang="zh-CN" i="1" dirty="0">
                          <a:latin typeface="Cambria Math" panose="02040503050406030204" pitchFamily="18" charset="0"/>
                        </a:rPr>
                        <m:t>, …, </m:t>
                      </m:r>
                      <m:sSup>
                        <m:sSupPr>
                          <m:ctrlPr>
                            <a:rPr lang="en-US" altLang="zh-CN" b="0" i="1" dirty="0" smtClean="0">
                              <a:latin typeface="Cambria Math" panose="02040503050406030204" pitchFamily="18" charset="0"/>
                            </a:rPr>
                          </m:ctrlPr>
                        </m:sSupPr>
                        <m:e>
                          <m:r>
                            <a:rPr lang="en-US" altLang="zh-CN" i="1" dirty="0">
                              <a:latin typeface="Cambria Math" panose="02040503050406030204" pitchFamily="18" charset="0"/>
                            </a:rPr>
                            <m:t>𝑇</m:t>
                          </m:r>
                        </m:e>
                        <m:sup>
                          <m:r>
                            <a:rPr lang="en-US" altLang="zh-CN" i="1" dirty="0">
                              <a:latin typeface="Cambria Math" panose="02040503050406030204" pitchFamily="18" charset="0"/>
                            </a:rPr>
                            <m:t>𝑁</m:t>
                          </m:r>
                        </m:sup>
                      </m:sSup>
                      <m:r>
                        <a:rPr lang="en-US" altLang="zh-CN" i="1" dirty="0">
                          <a:latin typeface="Cambria Math" panose="02040503050406030204" pitchFamily="18" charset="0"/>
                        </a:rPr>
                        <m:t> ) </m:t>
                      </m:r>
                      <m:r>
                        <a:rPr lang="en-US" altLang="zh-CN" i="1" dirty="0" smtClean="0">
                          <a:latin typeface="Cambria Math" panose="02040503050406030204" pitchFamily="18" charset="0"/>
                        </a:rPr>
                        <m:t>=</m:t>
                      </m:r>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=1</m:t>
                          </m:r>
                        </m:sub>
                        <m:sup>
                          <m:r>
                            <a:rPr lang="en-US" altLang="zh-CN" b="0" i="1" dirty="0" smtClean="0">
                              <a:latin typeface="Cambria Math" panose="02040503050406030204" pitchFamily="18" charset="0"/>
                            </a:rPr>
                            <m:t>𝑁</m:t>
                          </m:r>
                        </m:sup>
                        <m:e>
                          <m:r>
                            <m:rPr>
                              <m:sty m:val="p"/>
                            </m:rPr>
                            <a:rPr lang="en-US" altLang="zh-CN" i="1" dirty="0" smtClean="0">
                              <a:latin typeface="Cambria Math" panose="02040503050406030204" pitchFamily="18" charset="0"/>
                            </a:rPr>
                            <m:t>log</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𝑝</m:t>
                          </m:r>
                          <m:r>
                            <a:rPr lang="el-GR" altLang="zh-CN" i="1" dirty="0">
                              <a:latin typeface="Cambria Math" panose="02040503050406030204" pitchFamily="18" charset="0"/>
                            </a:rPr>
                            <m:t>𝜃</m:t>
                          </m:r>
                          <m:r>
                            <a:rPr lang="el-GR" altLang="zh-CN" i="1" dirty="0">
                              <a:latin typeface="Cambria Math" panose="02040503050406030204" pitchFamily="18" charset="0"/>
                            </a:rPr>
                            <m:t> (</m:t>
                          </m:r>
                          <m:sSup>
                            <m:sSupPr>
                              <m:ctrlPr>
                                <a:rPr lang="en-US" altLang="zh-CN" b="0" i="1" dirty="0" smtClean="0">
                                  <a:latin typeface="Cambria Math" panose="02040503050406030204" pitchFamily="18" charset="0"/>
                                </a:rPr>
                              </m:ctrlPr>
                            </m:sSupPr>
                            <m:e>
                              <m:r>
                                <a:rPr lang="en-US" altLang="zh-CN" i="1" dirty="0">
                                  <a:latin typeface="Cambria Math" panose="02040503050406030204" pitchFamily="18" charset="0"/>
                                </a:rPr>
                                <m:t>𝑇</m:t>
                              </m:r>
                            </m:e>
                            <m:sup>
                              <m:r>
                                <a:rPr lang="en-US" altLang="zh-CN" i="1" dirty="0">
                                  <a:latin typeface="Cambria Math" panose="02040503050406030204" pitchFamily="18" charset="0"/>
                                </a:rPr>
                                <m:t>𝑗</m:t>
                              </m:r>
                            </m:sup>
                          </m:sSup>
                          <m:r>
                            <a:rPr lang="en-US" altLang="zh-CN" i="1" dirty="0">
                              <a:latin typeface="Cambria Math" panose="02040503050406030204" pitchFamily="18" charset="0"/>
                            </a:rPr>
                            <m:t>)</m:t>
                          </m:r>
                        </m:e>
                      </m:nary>
                    </m:oMath>
                  </m:oMathPara>
                </a14:m>
                <a:endParaRPr lang="en-US" altLang="zh-CN" dirty="0"/>
              </a:p>
              <a:p>
                <a:pPr indent="457200" algn="just">
                  <a:lnSpc>
                    <a:spcPct val="125000"/>
                  </a:lnSpc>
                </a:pPr>
                <a:r>
                  <a:rPr lang="en-US" altLang="zh-CN" sz="2000" dirty="0">
                    <a:solidFill>
                      <a:schemeClr val="tx1">
                        <a:lumMod val="95000"/>
                        <a:lumOff val="5000"/>
                      </a:schemeClr>
                    </a:solidFill>
                    <a:effectLst/>
                    <a:latin typeface="Times New Roman" panose="02020603050405020304" pitchFamily="18" charset="0"/>
                    <a:cs typeface="Times New Roman" panose="02020603050405020304" pitchFamily="18" charset="0"/>
                  </a:rPr>
                  <a:t> We derive the evidence lower bound on the marginal likelihood of each trajectory </a:t>
                </a:r>
                <a14:m>
                  <m:oMath xmlns:m="http://schemas.openxmlformats.org/officeDocument/2006/math">
                    <m:r>
                      <a:rPr lang="en-US"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𝑇</m:t>
                    </m:r>
                  </m:oMath>
                </a14:m>
                <a:r>
                  <a:rPr lang="en-US" altLang="zh-CN" sz="2000" dirty="0">
                    <a:solidFill>
                      <a:schemeClr val="tx1">
                        <a:lumMod val="95000"/>
                        <a:lumOff val="5000"/>
                      </a:schemeClr>
                    </a:solidFill>
                    <a:effectLst/>
                    <a:latin typeface="Times New Roman" panose="02020603050405020304" pitchFamily="18" charset="0"/>
                    <a:cs typeface="Times New Roman" panose="02020603050405020304" pitchFamily="18" charset="0"/>
                  </a:rPr>
                  <a:t>  (denoted as </a:t>
                </a:r>
                <a14:m>
                  <m:oMath xmlns:m="http://schemas.openxmlformats.org/officeDocument/2006/math">
                    <m:r>
                      <a:rPr lang="en-US"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𝐿</m:t>
                    </m:r>
                    <m:r>
                      <a:rPr lang="en-US"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𝜃</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 </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𝛾</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 </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𝜑</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 </m:t>
                    </m:r>
                    <m:r>
                      <a:rPr lang="en-US"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𝑇</m:t>
                    </m:r>
                    <m:r>
                      <a:rPr lang="en-US"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 </m:t>
                    </m:r>
                  </m:oMath>
                </a14:m>
                <a:r>
                  <a:rPr lang="en-US" altLang="zh-CN" sz="2000" dirty="0">
                    <a:solidFill>
                      <a:schemeClr val="tx1">
                        <a:lumMod val="95000"/>
                        <a:lumOff val="5000"/>
                      </a:schemeClr>
                    </a:solidFill>
                    <a:effectLst/>
                    <a:latin typeface="Times New Roman" panose="02020603050405020304" pitchFamily="18" charset="0"/>
                    <a:cs typeface="Times New Roman" panose="02020603050405020304" pitchFamily="18" charset="0"/>
                  </a:rPr>
                  <a:t>) as</a:t>
                </a:r>
              </a:p>
              <a:p>
                <a:pPr indent="457200" algn="just">
                  <a:lnSpc>
                    <a:spcPct val="125000"/>
                  </a:lnSpc>
                </a:pPr>
                <a14:m>
                  <m:oMathPara xmlns:m="http://schemas.openxmlformats.org/officeDocument/2006/math">
                    <m:oMathParaPr>
                      <m:jc m:val="centerGroup"/>
                    </m:oMathParaPr>
                    <m:oMath xmlns:m="http://schemas.openxmlformats.org/officeDocument/2006/math">
                      <m:r>
                        <a:rPr lang="en-US"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𝐿</m:t>
                      </m:r>
                      <m:d>
                        <m:dPr>
                          <m:ctrlPr>
                            <a:rPr lang="en-US"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ctrlPr>
                        </m:dPr>
                        <m:e>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𝜃</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 </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𝛾</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 </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𝜑</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 </m:t>
                          </m:r>
                          <m:r>
                            <a:rPr lang="en-US"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𝑇</m:t>
                          </m:r>
                        </m:e>
                      </m:d>
                      <m:r>
                        <a:rPr lang="en-US" altLang="zh-CN" sz="2000" b="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m:t>
                      </m:r>
                      <m:sSub>
                        <m:sSubPr>
                          <m:ctrlP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𝔼</m:t>
                          </m:r>
                        </m:e>
                        <m:sub>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𝑞</m:t>
                              </m:r>
                            </m:e>
                            <m:sub>
                              <m:r>
                                <a:rPr lang="en-US" altLang="zh-CN" sz="2000" b="0" i="1" dirty="0" smtClean="0">
                                  <a:effectLst/>
                                  <a:latin typeface="Cambria Math" panose="02040503050406030204" pitchFamily="18" charset="0"/>
                                  <a:ea typeface="Cambria Math" panose="02040503050406030204" pitchFamily="18" charset="0"/>
                                  <a:cs typeface="Times New Roman" panose="02020603050405020304" pitchFamily="18" charset="0"/>
                                </a:rPr>
                                <m:t>𝜙</m:t>
                              </m:r>
                            </m:sub>
                          </m:sSub>
                          <m:r>
                            <a:rPr lang="el-GR" altLang="zh-CN" sz="2000" i="1" dirty="0"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𝑟</m:t>
                          </m:r>
                          <m:r>
                            <a:rPr lang="en-US" altLang="zh-CN" sz="2000" b="0" i="1" dirty="0" smtClean="0">
                              <a:effectLst/>
                              <a:latin typeface="Cambria Math" panose="02040503050406030204" pitchFamily="18" charset="0"/>
                              <a:cs typeface="Times New Roman" panose="02020603050405020304" pitchFamily="18" charset="0"/>
                            </a:rPr>
                            <m:t>,</m:t>
                          </m:r>
                          <m:r>
                            <a:rPr lang="en-US" altLang="zh-CN" sz="2000" b="0" i="1" dirty="0" smtClean="0">
                              <a:effectLst/>
                              <a:latin typeface="Cambria Math" panose="02040503050406030204" pitchFamily="18" charset="0"/>
                              <a:cs typeface="Times New Roman" panose="02020603050405020304" pitchFamily="18" charset="0"/>
                            </a:rPr>
                            <m:t>𝑐</m:t>
                          </m:r>
                          <m:r>
                            <a:rPr lang="en-US" altLang="zh-CN" sz="2000" i="1" dirty="0" err="1"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𝑇</m:t>
                          </m:r>
                          <m:r>
                            <a:rPr lang="en-US" altLang="zh-CN" sz="2000" b="0" i="1" dirty="0" smtClean="0">
                              <a:effectLst/>
                              <a:latin typeface="Cambria Math" panose="02040503050406030204" pitchFamily="18" charset="0"/>
                              <a:cs typeface="Times New Roman" panose="02020603050405020304" pitchFamily="18" charset="0"/>
                            </a:rPr>
                            <m:t>)</m:t>
                          </m:r>
                        </m:sub>
                      </m:sSub>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𝑙𝑜𝑔</m:t>
                      </m:r>
                      <m:f>
                        <m:fPr>
                          <m:ctrlP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𝑝</m:t>
                              </m:r>
                            </m:e>
                            <m:sub>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𝜃</m:t>
                              </m:r>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𝛾</m:t>
                              </m:r>
                            </m:sub>
                          </m:sSub>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𝑇</m:t>
                          </m:r>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𝑟</m:t>
                          </m:r>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𝑐</m:t>
                          </m:r>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num>
                        <m:den>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𝑞</m:t>
                              </m:r>
                            </m:e>
                            <m:sub>
                              <m:r>
                                <a:rPr lang="en-US" altLang="zh-CN" sz="2000" b="0" i="1" dirty="0" smtClean="0">
                                  <a:effectLst/>
                                  <a:latin typeface="Cambria Math" panose="02040503050406030204" pitchFamily="18" charset="0"/>
                                  <a:ea typeface="Cambria Math" panose="02040503050406030204" pitchFamily="18" charset="0"/>
                                  <a:cs typeface="Times New Roman" panose="02020603050405020304" pitchFamily="18" charset="0"/>
                                </a:rPr>
                                <m:t>𝜙</m:t>
                              </m:r>
                            </m:sub>
                          </m:sSub>
                          <m:r>
                            <a:rPr lang="el-GR" altLang="zh-CN" sz="2000" i="1" dirty="0"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𝑟</m:t>
                          </m:r>
                          <m:r>
                            <a:rPr lang="en-US" altLang="zh-CN" sz="2000" b="0" i="1" dirty="0" smtClean="0">
                              <a:effectLst/>
                              <a:latin typeface="Cambria Math" panose="02040503050406030204" pitchFamily="18" charset="0"/>
                              <a:cs typeface="Times New Roman" panose="02020603050405020304" pitchFamily="18" charset="0"/>
                            </a:rPr>
                            <m:t>,</m:t>
                          </m:r>
                          <m:r>
                            <a:rPr lang="en-US" altLang="zh-CN" sz="2000" b="0" i="1" dirty="0" smtClean="0">
                              <a:effectLst/>
                              <a:latin typeface="Cambria Math" panose="02040503050406030204" pitchFamily="18" charset="0"/>
                              <a:cs typeface="Times New Roman" panose="02020603050405020304" pitchFamily="18" charset="0"/>
                            </a:rPr>
                            <m:t>𝑐</m:t>
                          </m:r>
                          <m:r>
                            <a:rPr lang="en-US" altLang="zh-CN" sz="2000" i="1" dirty="0" err="1"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𝑇</m:t>
                          </m:r>
                          <m:r>
                            <a:rPr lang="en-US" altLang="zh-CN" sz="2000" b="0" i="1" dirty="0" smtClean="0">
                              <a:effectLst/>
                              <a:latin typeface="Cambria Math" panose="02040503050406030204" pitchFamily="18" charset="0"/>
                              <a:cs typeface="Times New Roman" panose="02020603050405020304" pitchFamily="18" charset="0"/>
                            </a:rPr>
                            <m:t>)</m:t>
                          </m:r>
                        </m:den>
                      </m:f>
                      <m:r>
                        <a:rPr lang="en-US" altLang="zh-CN" sz="2000" b="0" i="1" dirty="0" smtClean="0">
                          <a:solidFill>
                            <a:schemeClr val="tx1">
                              <a:lumMod val="95000"/>
                              <a:lumOff val="5000"/>
                            </a:schemeClr>
                          </a:solidFill>
                          <a:effectLst/>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sz="2000" dirty="0">
                  <a:solidFill>
                    <a:schemeClr val="tx1">
                      <a:lumMod val="95000"/>
                      <a:lumOff val="5000"/>
                    </a:schemeClr>
                  </a:solidFill>
                  <a:effectLst/>
                  <a:latin typeface="Times New Roman" panose="02020603050405020304" pitchFamily="18" charset="0"/>
                  <a:cs typeface="Times New Roman" panose="02020603050405020304" pitchFamily="18" charset="0"/>
                </a:endParaRPr>
              </a:p>
              <a:p>
                <a:pPr indent="457200" algn="just">
                  <a:lnSpc>
                    <a:spcPct val="125000"/>
                  </a:lnSpc>
                </a:pPr>
                <a:r>
                  <a:rPr lang="en-US" altLang="zh-CN" sz="2000" dirty="0">
                    <a:solidFill>
                      <a:schemeClr val="tx1">
                        <a:lumMod val="95000"/>
                        <a:lumOff val="5000"/>
                      </a:schemeClr>
                    </a:solidFill>
                    <a:effectLst/>
                    <a:latin typeface="Times New Roman" panose="02020603050405020304" pitchFamily="18" charset="0"/>
                    <a:cs typeface="Times New Roman" panose="02020603050405020304" pitchFamily="18" charset="0"/>
                  </a:rPr>
                  <a:t> Alternative optimization scheme. To maximize </a:t>
                </a:r>
                <a14:m>
                  <m:oMath xmlns:m="http://schemas.openxmlformats.org/officeDocument/2006/math">
                    <m:r>
                      <a:rPr lang="en-US"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𝐿</m:t>
                    </m:r>
                    <m:d>
                      <m:dPr>
                        <m:ctrlPr>
                          <a:rPr lang="en-US"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ctrlPr>
                      </m:dPr>
                      <m:e>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𝜃</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 </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𝛾</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 </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𝜑</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 </m:t>
                        </m:r>
                        <m:r>
                          <a:rPr lang="en-US"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𝑇</m:t>
                        </m:r>
                      </m:e>
                    </m:d>
                  </m:oMath>
                </a14:m>
                <a:r>
                  <a:rPr lang="en-US" altLang="zh-CN" sz="2000" dirty="0">
                    <a:solidFill>
                      <a:schemeClr val="tx1">
                        <a:lumMod val="95000"/>
                        <a:lumOff val="5000"/>
                      </a:schemeClr>
                    </a:solidFill>
                    <a:effectLst/>
                    <a:latin typeface="Times New Roman" panose="02020603050405020304" pitchFamily="18" charset="0"/>
                    <a:cs typeface="Times New Roman" panose="02020603050405020304" pitchFamily="18" charset="0"/>
                  </a:rPr>
                  <a:t>, we need to optimize three sets of parameters, i.e., </a:t>
                </a:r>
                <a14:m>
                  <m:oMath xmlns:m="http://schemas.openxmlformats.org/officeDocument/2006/math">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𝜑</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 </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𝛾</m:t>
                    </m:r>
                    <m:r>
                      <a:rPr lang="en-US"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 </m:t>
                    </m:r>
                    <m:r>
                      <a:rPr lang="el-GR" altLang="zh-CN" sz="2000" i="1" dirty="0" smtClean="0">
                        <a:solidFill>
                          <a:schemeClr val="tx1">
                            <a:lumMod val="95000"/>
                            <a:lumOff val="5000"/>
                          </a:schemeClr>
                        </a:solidFill>
                        <a:effectLst/>
                        <a:latin typeface="Cambria Math" panose="02040503050406030204" pitchFamily="18" charset="0"/>
                        <a:cs typeface="Times New Roman" panose="02020603050405020304" pitchFamily="18" charset="0"/>
                      </a:rPr>
                      <m:t>𝜃</m:t>
                    </m:r>
                  </m:oMath>
                </a14:m>
                <a:r>
                  <a:rPr lang="el-GR" altLang="zh-CN" sz="2000" dirty="0">
                    <a:solidFill>
                      <a:schemeClr val="tx1">
                        <a:lumMod val="95000"/>
                        <a:lumOff val="5000"/>
                      </a:schemeClr>
                    </a:solidFill>
                    <a:effectLst/>
                    <a:latin typeface="Times New Roman" panose="02020603050405020304" pitchFamily="18" charset="0"/>
                    <a:cs typeface="Times New Roman" panose="02020603050405020304" pitchFamily="18" charset="0"/>
                  </a:rPr>
                  <a:t>,</a:t>
                </a:r>
                <a:r>
                  <a:rPr lang="en-US" altLang="zh-CN" sz="2000" dirty="0">
                    <a:solidFill>
                      <a:schemeClr val="tx1">
                        <a:lumMod val="95000"/>
                        <a:lumOff val="5000"/>
                      </a:schemeClr>
                    </a:solidFill>
                    <a:effectLst/>
                    <a:latin typeface="Times New Roman" panose="02020603050405020304" pitchFamily="18" charset="0"/>
                    <a:cs typeface="Times New Roman" panose="02020603050405020304" pitchFamily="18" charset="0"/>
                  </a:rPr>
                  <a:t>  We apply reparameterization trick and Stochastic Gradient Variational Bayes (SGVB) estimator [34] to train the model in an end-to-end manner with alternative gradient </a:t>
                </a:r>
                <a:r>
                  <a:rPr lang="en-US" altLang="zh-CN" sz="2000">
                    <a:solidFill>
                      <a:schemeClr val="tx1">
                        <a:lumMod val="95000"/>
                        <a:lumOff val="5000"/>
                      </a:schemeClr>
                    </a:solidFill>
                    <a:effectLst/>
                    <a:latin typeface="Times New Roman" panose="02020603050405020304" pitchFamily="18" charset="0"/>
                    <a:cs typeface="Times New Roman" panose="02020603050405020304" pitchFamily="18" charset="0"/>
                  </a:rPr>
                  <a:t>decent.</a:t>
                </a:r>
                <a:endParaRPr lang="en-US" altLang="zh-CN" sz="2000" dirty="0">
                  <a:solidFill>
                    <a:schemeClr val="tx1">
                      <a:lumMod val="95000"/>
                      <a:lumOff val="5000"/>
                    </a:schemeClr>
                  </a:solidFill>
                  <a:effectLst/>
                  <a:latin typeface="Times New Roman" panose="02020603050405020304" pitchFamily="18" charset="0"/>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85B361A3-F34C-1E4F-9F1B-0F97B18A3B29}"/>
                  </a:ext>
                </a:extLst>
              </p:cNvPr>
              <p:cNvSpPr>
                <a:spLocks noRot="1" noChangeAspect="1" noMove="1" noResize="1" noEditPoints="1" noAdjustHandles="1" noChangeArrowheads="1" noChangeShapeType="1" noTextEdit="1"/>
              </p:cNvSpPr>
              <p:nvPr/>
            </p:nvSpPr>
            <p:spPr>
              <a:xfrm>
                <a:off x="349170" y="749463"/>
                <a:ext cx="10820400" cy="5184368"/>
              </a:xfrm>
              <a:prstGeom prst="rect">
                <a:avLst/>
              </a:prstGeom>
              <a:blipFill>
                <a:blip r:embed="rId3"/>
                <a:stretch>
                  <a:fillRect l="-587" r="-587" b="-9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51899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0" y="2349660"/>
            <a:ext cx="11887200" cy="1079339"/>
          </a:xfrm>
        </p:spPr>
        <p:txBody>
          <a:bodyPr>
            <a:normAutofit/>
          </a:bodyPr>
          <a:lstStyle/>
          <a:p>
            <a:r>
              <a:rPr lang="en-US" altLang="zh-CN" sz="4000" dirty="0">
                <a:latin typeface="Times New Roman" panose="02020603050405020304" pitchFamily="18" charset="0"/>
                <a:cs typeface="Times New Roman" panose="02020603050405020304" pitchFamily="18" charset="0"/>
              </a:rPr>
              <a:t> PROBLEM  FORMULATION</a:t>
            </a:r>
            <a:endParaRPr kumimoji="1" lang="zh-CN" alt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67264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152400" y="0"/>
            <a:ext cx="11887200" cy="546902"/>
          </a:xfrm>
        </p:spPr>
        <p:txBody>
          <a:bodyPr>
            <a:normAutofit/>
          </a:bodyPr>
          <a:lstStyle/>
          <a:p>
            <a:r>
              <a:rPr lang="en-US" altLang="zh-CN" sz="3200" dirty="0">
                <a:latin typeface="Times New Roman" panose="02020603050405020304" pitchFamily="18" charset="0"/>
                <a:cs typeface="Times New Roman" panose="02020603050405020304" pitchFamily="18" charset="0"/>
              </a:rPr>
              <a:t>PROBLEM  FORMULATION</a:t>
            </a:r>
            <a:endParaRPr kumimoji="1" lang="zh-CN" altLang="en-US" sz="3200"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0C946B7C-02B2-C147-8CCA-C45066145471}"/>
              </a:ext>
            </a:extLst>
          </p:cNvPr>
          <p:cNvCxnSpPr>
            <a:cxnSpLocks/>
          </p:cNvCxnSpPr>
          <p:nvPr/>
        </p:nvCxnSpPr>
        <p:spPr>
          <a:xfrm>
            <a:off x="152400" y="648182"/>
            <a:ext cx="1188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5B361A3-F34C-1E4F-9F1B-0F97B18A3B29}"/>
                  </a:ext>
                </a:extLst>
              </p:cNvPr>
              <p:cNvSpPr/>
              <p:nvPr/>
            </p:nvSpPr>
            <p:spPr>
              <a:xfrm>
                <a:off x="152400" y="749463"/>
                <a:ext cx="11887200" cy="1210396"/>
              </a:xfrm>
              <a:prstGeom prst="rect">
                <a:avLst/>
              </a:prstGeom>
            </p:spPr>
            <p:txBody>
              <a:bodyPr wrap="square">
                <a:spAutoFit/>
              </a:bodyPr>
              <a:lstStyle/>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a:t>
                </a:r>
                <a:r>
                  <a:rPr lang="en-US" altLang="zh-CN" sz="2000" b="1" dirty="0">
                    <a:solidFill>
                      <a:srgbClr val="0070C0"/>
                    </a:solidFill>
                    <a:effectLst/>
                    <a:latin typeface="Times New Roman" panose="02020603050405020304" pitchFamily="18" charset="0"/>
                    <a:cs typeface="Times New Roman" panose="02020603050405020304" pitchFamily="18" charset="0"/>
                  </a:rPr>
                  <a:t>GPS Trajectory</a:t>
                </a:r>
              </a:p>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A trajectory is defined as a sequence of chronologically</a:t>
                </a:r>
                <a:r>
                  <a:rPr lang="zh-CN" altLang="en-US" sz="2000" dirty="0">
                    <a:effectLst/>
                    <a:latin typeface="Times New Roman" panose="02020603050405020304" pitchFamily="18" charset="0"/>
                    <a:cs typeface="Times New Roman" panose="02020603050405020304" pitchFamily="18" charset="0"/>
                  </a:rPr>
                  <a:t> </a:t>
                </a:r>
                <a:r>
                  <a:rPr lang="en-US" altLang="zh-CN" sz="2000" dirty="0">
                    <a:effectLst/>
                    <a:latin typeface="Times New Roman" panose="02020603050405020304" pitchFamily="18" charset="0"/>
                    <a:cs typeface="Times New Roman" panose="02020603050405020304" pitchFamily="18" charset="0"/>
                  </a:rPr>
                  <a:t>ordered points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𝑃</m:t>
                    </m:r>
                    <m:r>
                      <a:rPr lang="en-US" altLang="zh-CN" sz="2000" i="1" dirty="0" smtClean="0">
                        <a:effectLst/>
                        <a:latin typeface="Cambria Math" panose="02040503050406030204" pitchFamily="18" charset="0"/>
                        <a:cs typeface="Times New Roman" panose="02020603050405020304" pitchFamily="18" charset="0"/>
                      </a:rPr>
                      <m:t> = {</m:t>
                    </m:r>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𝑝</m:t>
                        </m:r>
                      </m:e>
                      <m:sub>
                        <m:r>
                          <a:rPr lang="en-US" altLang="zh-CN" sz="2000" i="1" dirty="0" smtClean="0">
                            <a:effectLst/>
                            <a:latin typeface="Cambria Math" panose="02040503050406030204" pitchFamily="18" charset="0"/>
                            <a:cs typeface="Times New Roman" panose="02020603050405020304" pitchFamily="18" charset="0"/>
                          </a:rPr>
                          <m:t>1</m:t>
                        </m:r>
                      </m:sub>
                    </m:sSub>
                    <m:r>
                      <a:rPr lang="en-US" altLang="zh-CN" sz="2000" i="1" dirty="0" smtClean="0">
                        <a:effectLst/>
                        <a:latin typeface="Cambria Math" panose="02040503050406030204" pitchFamily="18" charset="0"/>
                        <a:cs typeface="Times New Roman" panose="02020603050405020304" pitchFamily="18" charset="0"/>
                      </a:rPr>
                      <m:t> → </m:t>
                    </m:r>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𝑝</m:t>
                        </m:r>
                      </m:e>
                      <m:sub>
                        <m:r>
                          <a:rPr lang="en-US" altLang="zh-CN" sz="2000" i="1" dirty="0" smtClean="0">
                            <a:effectLst/>
                            <a:latin typeface="Cambria Math" panose="02040503050406030204" pitchFamily="18" charset="0"/>
                            <a:cs typeface="Times New Roman" panose="02020603050405020304" pitchFamily="18" charset="0"/>
                          </a:rPr>
                          <m:t>2</m:t>
                        </m:r>
                      </m:sub>
                    </m:sSub>
                    <m:r>
                      <a:rPr lang="en-US" altLang="zh-CN" sz="2000" i="1" dirty="0" smtClean="0">
                        <a:effectLst/>
                        <a:latin typeface="Cambria Math" panose="02040503050406030204" pitchFamily="18" charset="0"/>
                        <a:cs typeface="Times New Roman" panose="02020603050405020304" pitchFamily="18" charset="0"/>
                      </a:rPr>
                      <m:t> → … → </m:t>
                    </m:r>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err="1" smtClean="0">
                            <a:effectLst/>
                            <a:latin typeface="Cambria Math" panose="02040503050406030204" pitchFamily="18" charset="0"/>
                            <a:cs typeface="Times New Roman" panose="02020603050405020304" pitchFamily="18" charset="0"/>
                          </a:rPr>
                          <m:t>𝑝</m:t>
                        </m:r>
                      </m:e>
                      <m:sub>
                        <m:r>
                          <a:rPr lang="en-US" altLang="zh-CN" sz="2000" i="1" dirty="0" err="1" smtClean="0">
                            <a:effectLst/>
                            <a:latin typeface="Cambria Math" panose="02040503050406030204" pitchFamily="18" charset="0"/>
                            <a:cs typeface="Times New Roman" panose="02020603050405020304" pitchFamily="18" charset="0"/>
                          </a:rPr>
                          <m:t>𝑛</m:t>
                        </m:r>
                      </m:sub>
                    </m:sSub>
                    <m:r>
                      <a:rPr lang="en-US" altLang="zh-CN" sz="2000" i="1" dirty="0" smtClean="0">
                        <a:effectLst/>
                        <a:latin typeface="Cambria Math" panose="02040503050406030204" pitchFamily="18" charset="0"/>
                        <a:cs typeface="Times New Roman" panose="02020603050405020304" pitchFamily="18" charset="0"/>
                      </a:rPr>
                      <m:t>}</m:t>
                    </m:r>
                  </m:oMath>
                </a14:m>
                <a:r>
                  <a:rPr lang="en-US" altLang="zh-CN" sz="2000" dirty="0">
                    <a:effectLst/>
                    <a:latin typeface="Times New Roman" panose="02020603050405020304" pitchFamily="18" charset="0"/>
                    <a:cs typeface="Times New Roman" panose="02020603050405020304" pitchFamily="18" charset="0"/>
                  </a:rPr>
                  <a:t> , where each point</a:t>
                </a:r>
                <a:r>
                  <a:rPr lang="zh-CN" altLang="en-US" sz="2000" dirty="0">
                    <a:effectLst/>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𝑝</m:t>
                        </m:r>
                      </m:e>
                      <m:sub>
                        <m:r>
                          <a:rPr lang="en-US" altLang="zh-CN" sz="2000" i="1" dirty="0" smtClean="0">
                            <a:effectLst/>
                            <a:latin typeface="Cambria Math" panose="02040503050406030204" pitchFamily="18" charset="0"/>
                            <a:cs typeface="Times New Roman" panose="02020603050405020304" pitchFamily="18" charset="0"/>
                          </a:rPr>
                          <m:t>𝑖</m:t>
                        </m:r>
                      </m:sub>
                    </m:sSub>
                  </m:oMath>
                </a14:m>
                <a:r>
                  <a:rPr lang="en-US" altLang="zh-CN" sz="2000" dirty="0">
                    <a:effectLst/>
                    <a:latin typeface="Times New Roman" panose="02020603050405020304" pitchFamily="18" charset="0"/>
                    <a:cs typeface="Times New Roman" panose="02020603050405020304" pitchFamily="18" charset="0"/>
                  </a:rPr>
                  <a:t>  is represented by GPS coordinates. </a:t>
                </a:r>
                <a:r>
                  <a:rPr lang="en-US" altLang="zh-CN" sz="2000" dirty="0">
                    <a:latin typeface="Times New Roman" panose="02020603050405020304" pitchFamily="18" charset="0"/>
                    <a:cs typeface="Times New Roman" panose="02020603050405020304" pitchFamily="18" charset="0"/>
                  </a:rPr>
                  <a:t>(</a:t>
                </a:r>
                <a:r>
                  <a:rPr lang="en-US" altLang="zh-CN" sz="2000" dirty="0">
                    <a:effectLst/>
                    <a:latin typeface="Times New Roman" panose="02020603050405020304" pitchFamily="18" charset="0"/>
                    <a:cs typeface="Times New Roman" panose="02020603050405020304" pitchFamily="18" charset="0"/>
                  </a:rPr>
                  <a:t>considered as a representative (i.e., sample) of a route </a:t>
                </a:r>
                <a:r>
                  <a:rPr lang="en-US" altLang="zh-CN" sz="2000" dirty="0">
                    <a:latin typeface="Times New Roman" panose="02020603050405020304" pitchFamily="18" charset="0"/>
                    <a:cs typeface="Times New Roman" panose="02020603050405020304" pitchFamily="18" charset="0"/>
                  </a:rPr>
                  <a:t>)</a:t>
                </a:r>
                <a:endParaRPr lang="en-US" altLang="zh-CN" sz="2000" dirty="0">
                  <a:effectLst/>
                  <a:latin typeface="Times New Roman" panose="02020603050405020304" pitchFamily="18" charset="0"/>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85B361A3-F34C-1E4F-9F1B-0F97B18A3B29}"/>
                  </a:ext>
                </a:extLst>
              </p:cNvPr>
              <p:cNvSpPr>
                <a:spLocks noRot="1" noChangeAspect="1" noMove="1" noResize="1" noEditPoints="1" noAdjustHandles="1" noChangeArrowheads="1" noChangeShapeType="1" noTextEdit="1"/>
              </p:cNvSpPr>
              <p:nvPr/>
            </p:nvSpPr>
            <p:spPr>
              <a:xfrm>
                <a:off x="152400" y="749463"/>
                <a:ext cx="11887200" cy="1210396"/>
              </a:xfrm>
              <a:prstGeom prst="rect">
                <a:avLst/>
              </a:prstGeom>
              <a:blipFill>
                <a:blip r:embed="rId2"/>
                <a:stretch>
                  <a:fillRect l="-534" r="-427" b="-8421"/>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E4DD2131-006E-C14C-91D3-90F9EB8DD345}"/>
              </a:ext>
            </a:extLst>
          </p:cNvPr>
          <p:cNvPicPr>
            <a:picLocks noChangeAspect="1"/>
          </p:cNvPicPr>
          <p:nvPr/>
        </p:nvPicPr>
        <p:blipFill>
          <a:blip r:embed="rId3"/>
          <a:stretch>
            <a:fillRect/>
          </a:stretch>
        </p:blipFill>
        <p:spPr>
          <a:xfrm>
            <a:off x="797046" y="2830580"/>
            <a:ext cx="3902276" cy="2671418"/>
          </a:xfrm>
          <a:prstGeom prst="rect">
            <a:avLst/>
          </a:prstGeom>
        </p:spPr>
      </p:pic>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90EE1087-772C-6A45-BBC4-C387A4326CB9}"/>
                  </a:ext>
                </a:extLst>
              </p:cNvPr>
              <p:cNvSpPr/>
              <p:nvPr/>
            </p:nvSpPr>
            <p:spPr>
              <a:xfrm>
                <a:off x="5298954" y="2261279"/>
                <a:ext cx="6096000" cy="4288162"/>
              </a:xfrm>
              <a:prstGeom prst="rect">
                <a:avLst/>
              </a:prstGeom>
            </p:spPr>
            <p:txBody>
              <a:bodyPr>
                <a:spAutoFit/>
              </a:bodyPr>
              <a:lstStyle/>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More formally, we formulate these intuitions using probabilities as follows:</a:t>
                </a:r>
              </a:p>
              <a:p>
                <a:pPr indent="457200" algn="just">
                  <a:lnSpc>
                    <a:spcPct val="125000"/>
                  </a:lnSpc>
                </a:pPr>
                <a:endParaRPr lang="en-US" altLang="zh-CN" sz="2000" dirty="0">
                  <a:effectLst/>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US" altLang="zh-CN" sz="2000" dirty="0">
                    <a:effectLst/>
                    <a:latin typeface="Times New Roman" panose="02020603050405020304" pitchFamily="18" charset="0"/>
                    <a:cs typeface="Times New Roman" panose="02020603050405020304" pitchFamily="18" charset="0"/>
                  </a:rPr>
                  <a:t>We define the probability of a route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𝑟</m:t>
                    </m:r>
                  </m:oMath>
                </a14:m>
                <a:r>
                  <a:rPr lang="en-US" altLang="zh-CN" sz="2000" dirty="0">
                    <a:effectLst/>
                    <a:latin typeface="Times New Roman" panose="02020603050405020304" pitchFamily="18" charset="0"/>
                    <a:cs typeface="Times New Roman" panose="02020603050405020304" pitchFamily="18" charset="0"/>
                  </a:rPr>
                  <a:t> being traveled by trajectories as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𝑝</m:t>
                    </m:r>
                    <m:r>
                      <a:rPr lang="en-US" altLang="zh-CN" sz="2000" i="1" dirty="0" smtClean="0">
                        <a:effectLst/>
                        <a:latin typeface="Cambria Math" panose="02040503050406030204" pitchFamily="18" charset="0"/>
                        <a:cs typeface="Times New Roman" panose="02020603050405020304" pitchFamily="18" charset="0"/>
                      </a:rPr>
                      <m:t>(</m:t>
                    </m:r>
                    <m:r>
                      <a:rPr lang="en-US" altLang="zh-CN" sz="2000" i="1" dirty="0" smtClean="0">
                        <a:effectLst/>
                        <a:latin typeface="Cambria Math" panose="02040503050406030204" pitchFamily="18" charset="0"/>
                        <a:cs typeface="Times New Roman" panose="02020603050405020304" pitchFamily="18" charset="0"/>
                      </a:rPr>
                      <m:t>𝑟</m:t>
                    </m:r>
                    <m:r>
                      <a:rPr lang="en-US" altLang="zh-CN" sz="2000" i="1" dirty="0" smtClean="0">
                        <a:effectLst/>
                        <a:latin typeface="Cambria Math" panose="02040503050406030204" pitchFamily="18" charset="0"/>
                        <a:cs typeface="Times New Roman" panose="02020603050405020304" pitchFamily="18" charset="0"/>
                      </a:rPr>
                      <m:t>)</m:t>
                    </m:r>
                  </m:oMath>
                </a14:m>
                <a:r>
                  <a:rPr lang="en-US" altLang="zh-CN" sz="2000" dirty="0">
                    <a:effectLst/>
                    <a:latin typeface="Times New Roman" panose="02020603050405020304" pitchFamily="18" charset="0"/>
                    <a:cs typeface="Times New Roman" panose="02020603050405020304" pitchFamily="18" charset="0"/>
                  </a:rPr>
                  <a:t> . Higher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𝑝</m:t>
                    </m:r>
                    <m:r>
                      <a:rPr lang="en-US" altLang="zh-CN" sz="2000" i="1" dirty="0" smtClean="0">
                        <a:effectLst/>
                        <a:latin typeface="Cambria Math" panose="02040503050406030204" pitchFamily="18" charset="0"/>
                        <a:cs typeface="Times New Roman" panose="02020603050405020304" pitchFamily="18" charset="0"/>
                      </a:rPr>
                      <m:t>(</m:t>
                    </m:r>
                    <m:r>
                      <a:rPr lang="en-US" altLang="zh-CN" sz="2000" i="1" dirty="0" smtClean="0">
                        <a:effectLst/>
                        <a:latin typeface="Cambria Math" panose="02040503050406030204" pitchFamily="18" charset="0"/>
                        <a:cs typeface="Times New Roman" panose="02020603050405020304" pitchFamily="18" charset="0"/>
                      </a:rPr>
                      <m:t>𝑟</m:t>
                    </m:r>
                    <m:r>
                      <a:rPr lang="en-US" altLang="zh-CN" sz="2000" i="1" dirty="0" smtClean="0">
                        <a:effectLst/>
                        <a:latin typeface="Cambria Math" panose="02040503050406030204" pitchFamily="18" charset="0"/>
                        <a:cs typeface="Times New Roman" panose="02020603050405020304" pitchFamily="18" charset="0"/>
                      </a:rPr>
                      <m:t>)</m:t>
                    </m:r>
                  </m:oMath>
                </a14:m>
                <a:r>
                  <a:rPr lang="en-US" altLang="zh-CN" sz="2000" dirty="0">
                    <a:effectLst/>
                    <a:latin typeface="Times New Roman" panose="02020603050405020304" pitchFamily="18" charset="0"/>
                    <a:cs typeface="Times New Roman" panose="02020603050405020304" pitchFamily="18" charset="0"/>
                  </a:rPr>
                  <a:t> means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𝑟</m:t>
                    </m:r>
                  </m:oMath>
                </a14:m>
                <a:r>
                  <a:rPr lang="en-US" altLang="zh-CN" sz="2000" dirty="0">
                    <a:effectLst/>
                    <a:latin typeface="Times New Roman" panose="02020603050405020304" pitchFamily="18" charset="0"/>
                    <a:cs typeface="Times New Roman" panose="02020603050405020304" pitchFamily="18" charset="0"/>
                  </a:rPr>
                  <a:t>  is more likely to be a normal route. (</a:t>
                </a:r>
                <a:r>
                  <a:rPr lang="en-US" altLang="zh-CN" sz="2000" b="1" dirty="0">
                    <a:solidFill>
                      <a:srgbClr val="FF0000"/>
                    </a:solidFill>
                    <a:effectLst/>
                    <a:latin typeface="Times New Roman" panose="02020603050405020304" pitchFamily="18" charset="0"/>
                    <a:cs typeface="Times New Roman" panose="02020603050405020304" pitchFamily="18" charset="0"/>
                  </a:rPr>
                  <a:t>Normal rate</a:t>
                </a:r>
                <a:r>
                  <a:rPr lang="en-US" altLang="zh-CN" sz="2000" dirty="0">
                    <a:effectLst/>
                    <a:latin typeface="Times New Roman" panose="02020603050405020304" pitchFamily="18" charset="0"/>
                    <a:cs typeface="Times New Roman" panose="02020603050405020304" pitchFamily="18" charset="0"/>
                  </a:rPr>
                  <a:t>)</a:t>
                </a:r>
              </a:p>
              <a:p>
                <a:pPr marL="342900" indent="-342900" algn="just">
                  <a:lnSpc>
                    <a:spcPct val="125000"/>
                  </a:lnSpc>
                  <a:buFont typeface="Arial" panose="020B0604020202020204" pitchFamily="34" charset="0"/>
                  <a:buChar char="•"/>
                </a:pPr>
                <a:endParaRPr lang="en-US" altLang="zh-CN" sz="2000" dirty="0">
                  <a:effectLst/>
                  <a:latin typeface="Times New Roman" panose="02020603050405020304" pitchFamily="18" charset="0"/>
                  <a:cs typeface="Times New Roman" panose="02020603050405020304" pitchFamily="18" charset="0"/>
                </a:endParaRPr>
              </a:p>
              <a:p>
                <a:pPr marL="342900" indent="-342900" algn="just">
                  <a:lnSpc>
                    <a:spcPct val="125000"/>
                  </a:lnSpc>
                  <a:buFont typeface="Arial" panose="020B0604020202020204" pitchFamily="34" charset="0"/>
                  <a:buChar char="•"/>
                </a:pPr>
                <a:r>
                  <a:rPr lang="en-US" altLang="zh-CN" sz="2000" dirty="0">
                    <a:effectLst/>
                    <a:latin typeface="Times New Roman" panose="02020603050405020304" pitchFamily="18" charset="0"/>
                    <a:cs typeface="Times New Roman" panose="02020603050405020304" pitchFamily="18" charset="0"/>
                  </a:rPr>
                  <a:t> We specify the probability of a trajectory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𝑇</m:t>
                    </m:r>
                  </m:oMath>
                </a14:m>
                <a:r>
                  <a:rPr lang="en-US" altLang="zh-CN" sz="2000" dirty="0">
                    <a:effectLst/>
                    <a:latin typeface="Times New Roman" panose="02020603050405020304" pitchFamily="18" charset="0"/>
                    <a:cs typeface="Times New Roman" panose="02020603050405020304" pitchFamily="18" charset="0"/>
                  </a:rPr>
                  <a:t>  following a normal route (denoted as </a:t>
                </a:r>
                <a14:m>
                  <m:oMath xmlns:m="http://schemas.openxmlformats.org/officeDocument/2006/math">
                    <m:sSup>
                      <m:sSupPr>
                        <m:ctrlPr>
                          <a:rPr lang="en-US" altLang="zh-CN" sz="2000" b="0" i="1" dirty="0" smtClean="0">
                            <a:effectLst/>
                            <a:latin typeface="Cambria Math" panose="02040503050406030204" pitchFamily="18" charset="0"/>
                            <a:cs typeface="Times New Roman" panose="02020603050405020304" pitchFamily="18" charset="0"/>
                          </a:rPr>
                        </m:ctrlPr>
                      </m:sSupPr>
                      <m:e>
                        <m:r>
                          <a:rPr lang="en-US" altLang="zh-CN" sz="2000" i="1" dirty="0" smtClean="0">
                            <a:effectLst/>
                            <a:latin typeface="Cambria Math" panose="02040503050406030204" pitchFamily="18" charset="0"/>
                            <a:cs typeface="Times New Roman" panose="02020603050405020304" pitchFamily="18" charset="0"/>
                          </a:rPr>
                          <m:t>𝑟</m:t>
                        </m:r>
                      </m:e>
                      <m:sup>
                        <m:r>
                          <a:rPr lang="en-US" altLang="zh-CN" sz="2000" i="1" dirty="0" smtClean="0">
                            <a:effectLst/>
                            <a:latin typeface="Cambria Math" panose="02040503050406030204" pitchFamily="18" charset="0"/>
                            <a:cs typeface="Times New Roman" panose="02020603050405020304" pitchFamily="18" charset="0"/>
                          </a:rPr>
                          <m:t>∗</m:t>
                        </m:r>
                      </m:sup>
                    </m:sSup>
                  </m:oMath>
                </a14:m>
                <a:r>
                  <a:rPr lang="en-US" altLang="zh-CN" sz="2000" dirty="0">
                    <a:effectLst/>
                    <a:latin typeface="Times New Roman" panose="02020603050405020304" pitchFamily="18" charset="0"/>
                    <a:cs typeface="Times New Roman" panose="02020603050405020304" pitchFamily="18" charset="0"/>
                  </a:rPr>
                  <a:t> ) as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𝑝</m:t>
                    </m:r>
                    <m:r>
                      <a:rPr lang="en-US" altLang="zh-CN" sz="2000" i="1" dirty="0"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𝑇</m:t>
                    </m:r>
                    <m:r>
                      <a:rPr lang="en-US" altLang="zh-CN" sz="2000" i="1" dirty="0" err="1" smtClean="0">
                        <a:effectLst/>
                        <a:latin typeface="Cambria Math" panose="02040503050406030204" pitchFamily="18" charset="0"/>
                        <a:cs typeface="Times New Roman" panose="02020603050405020304" pitchFamily="18" charset="0"/>
                      </a:rPr>
                      <m:t>|</m:t>
                    </m:r>
                    <m:sSup>
                      <m:sSupPr>
                        <m:ctrlPr>
                          <a:rPr lang="en-US" altLang="zh-CN" sz="2000" b="0" i="1" dirty="0" smtClean="0">
                            <a:effectLst/>
                            <a:latin typeface="Cambria Math" panose="02040503050406030204" pitchFamily="18" charset="0"/>
                            <a:cs typeface="Times New Roman" panose="02020603050405020304" pitchFamily="18" charset="0"/>
                          </a:rPr>
                        </m:ctrlPr>
                      </m:sSupPr>
                      <m:e>
                        <m:r>
                          <a:rPr lang="en-US" altLang="zh-CN" sz="2000" b="0" i="1" dirty="0" smtClean="0">
                            <a:effectLst/>
                            <a:latin typeface="Cambria Math" panose="02040503050406030204" pitchFamily="18" charset="0"/>
                            <a:cs typeface="Times New Roman" panose="02020603050405020304" pitchFamily="18" charset="0"/>
                          </a:rPr>
                          <m:t>𝑟</m:t>
                        </m:r>
                      </m:e>
                      <m:sup>
                        <m:r>
                          <a:rPr lang="en-US" altLang="zh-CN" sz="2000" i="1" dirty="0" smtClean="0">
                            <a:effectLst/>
                            <a:latin typeface="Cambria Math" panose="02040503050406030204" pitchFamily="18" charset="0"/>
                            <a:cs typeface="Times New Roman" panose="02020603050405020304" pitchFamily="18" charset="0"/>
                          </a:rPr>
                          <m:t>∗</m:t>
                        </m:r>
                      </m:sup>
                    </m:sSup>
                    <m:r>
                      <a:rPr lang="en-US" altLang="zh-CN" sz="2000" i="1" dirty="0" smtClean="0">
                        <a:effectLst/>
                        <a:latin typeface="Cambria Math" panose="02040503050406030204" pitchFamily="18" charset="0"/>
                        <a:cs typeface="Times New Roman" panose="02020603050405020304" pitchFamily="18" charset="0"/>
                      </a:rPr>
                      <m:t>)</m:t>
                    </m:r>
                  </m:oMath>
                </a14:m>
                <a:r>
                  <a:rPr lang="en-US" altLang="zh-CN" sz="2000" dirty="0">
                    <a:effectLst/>
                    <a:latin typeface="Times New Roman" panose="02020603050405020304" pitchFamily="18" charset="0"/>
                    <a:cs typeface="Times New Roman" panose="02020603050405020304" pitchFamily="18" charset="0"/>
                  </a:rPr>
                  <a:t>. Lower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𝑝</m:t>
                    </m:r>
                    <m:r>
                      <a:rPr lang="en-US" altLang="zh-CN" sz="2000" i="1" dirty="0"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𝑇</m:t>
                    </m:r>
                    <m:r>
                      <a:rPr lang="en-US" altLang="zh-CN" sz="2000" i="1" dirty="0" err="1" smtClean="0">
                        <a:effectLst/>
                        <a:latin typeface="Cambria Math" panose="02040503050406030204" pitchFamily="18" charset="0"/>
                        <a:cs typeface="Times New Roman" panose="02020603050405020304" pitchFamily="18" charset="0"/>
                      </a:rPr>
                      <m:t>|</m:t>
                    </m:r>
                    <m:sSup>
                      <m:sSupPr>
                        <m:ctrlPr>
                          <a:rPr lang="en-US" altLang="zh-CN" sz="2000" b="0" i="1" dirty="0" smtClean="0">
                            <a:effectLst/>
                            <a:latin typeface="Cambria Math" panose="02040503050406030204" pitchFamily="18" charset="0"/>
                            <a:cs typeface="Times New Roman" panose="02020603050405020304" pitchFamily="18" charset="0"/>
                          </a:rPr>
                        </m:ctrlPr>
                      </m:sSupPr>
                      <m:e>
                        <m:r>
                          <a:rPr lang="en-US" altLang="zh-CN" sz="2000" b="0" i="1" dirty="0" smtClean="0">
                            <a:effectLst/>
                            <a:latin typeface="Cambria Math" panose="02040503050406030204" pitchFamily="18" charset="0"/>
                            <a:cs typeface="Times New Roman" panose="02020603050405020304" pitchFamily="18" charset="0"/>
                          </a:rPr>
                          <m:t>𝑟</m:t>
                        </m:r>
                      </m:e>
                      <m:sup>
                        <m:r>
                          <a:rPr lang="en-US" altLang="zh-CN" sz="2000" i="1" dirty="0" smtClean="0">
                            <a:effectLst/>
                            <a:latin typeface="Cambria Math" panose="02040503050406030204" pitchFamily="18" charset="0"/>
                            <a:cs typeface="Times New Roman" panose="02020603050405020304" pitchFamily="18" charset="0"/>
                          </a:rPr>
                          <m:t>∗</m:t>
                        </m:r>
                      </m:sup>
                    </m:sSup>
                    <m:r>
                      <a:rPr lang="en-US" altLang="zh-CN" sz="2000" i="1" dirty="0" smtClean="0">
                        <a:effectLst/>
                        <a:latin typeface="Cambria Math" panose="02040503050406030204" pitchFamily="18" charset="0"/>
                        <a:cs typeface="Times New Roman" panose="02020603050405020304" pitchFamily="18" charset="0"/>
                      </a:rPr>
                      <m:t>)</m:t>
                    </m:r>
                  </m:oMath>
                </a14:m>
                <a:r>
                  <a:rPr lang="en-US" altLang="zh-CN" sz="2000" dirty="0">
                    <a:effectLst/>
                    <a:latin typeface="Times New Roman" panose="02020603050405020304" pitchFamily="18" charset="0"/>
                    <a:cs typeface="Times New Roman" panose="02020603050405020304" pitchFamily="18" charset="0"/>
                  </a:rPr>
                  <a:t> means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𝑇</m:t>
                    </m:r>
                  </m:oMath>
                </a14:m>
                <a:r>
                  <a:rPr lang="en-US" altLang="zh-CN" sz="2000" dirty="0">
                    <a:effectLst/>
                    <a:latin typeface="Times New Roman" panose="02020603050405020304" pitchFamily="18" charset="0"/>
                    <a:cs typeface="Times New Roman" panose="02020603050405020304" pitchFamily="18" charset="0"/>
                  </a:rPr>
                  <a:t> is more likely to be anomalous. (</a:t>
                </a:r>
                <a:r>
                  <a:rPr lang="en-US" altLang="zh-CN" sz="2000" b="1" dirty="0">
                    <a:solidFill>
                      <a:srgbClr val="FF0000"/>
                    </a:solidFill>
                    <a:effectLst/>
                    <a:latin typeface="Times New Roman" panose="02020603050405020304" pitchFamily="18" charset="0"/>
                    <a:cs typeface="Times New Roman" panose="02020603050405020304" pitchFamily="18" charset="0"/>
                  </a:rPr>
                  <a:t>Similarity rate</a:t>
                </a:r>
                <a:r>
                  <a:rPr lang="en-US" altLang="zh-CN" sz="2000" dirty="0">
                    <a:effectLst/>
                    <a:latin typeface="Times New Roman" panose="02020603050405020304" pitchFamily="18" charset="0"/>
                    <a:cs typeface="Times New Roman" panose="02020603050405020304" pitchFamily="18" charset="0"/>
                  </a:rPr>
                  <a:t>)</a:t>
                </a:r>
              </a:p>
            </p:txBody>
          </p:sp>
        </mc:Choice>
        <mc:Fallback xmlns="">
          <p:sp>
            <p:nvSpPr>
              <p:cNvPr id="8" name="矩形 7">
                <a:extLst>
                  <a:ext uri="{FF2B5EF4-FFF2-40B4-BE49-F238E27FC236}">
                    <a16:creationId xmlns:a16="http://schemas.microsoft.com/office/drawing/2014/main" id="{90EE1087-772C-6A45-BBC4-C387A4326CB9}"/>
                  </a:ext>
                </a:extLst>
              </p:cNvPr>
              <p:cNvSpPr>
                <a:spLocks noRot="1" noChangeAspect="1" noMove="1" noResize="1" noEditPoints="1" noAdjustHandles="1" noChangeArrowheads="1" noChangeShapeType="1" noTextEdit="1"/>
              </p:cNvSpPr>
              <p:nvPr/>
            </p:nvSpPr>
            <p:spPr>
              <a:xfrm>
                <a:off x="5298954" y="2261279"/>
                <a:ext cx="6096000" cy="4288162"/>
              </a:xfrm>
              <a:prstGeom prst="rect">
                <a:avLst/>
              </a:prstGeom>
              <a:blipFill>
                <a:blip r:embed="rId4"/>
                <a:stretch>
                  <a:fillRect l="-1042" r="-1042" b="-17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94936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152400" y="0"/>
            <a:ext cx="11887200" cy="546902"/>
          </a:xfrm>
        </p:spPr>
        <p:txBody>
          <a:bodyPr>
            <a:normAutofit/>
          </a:bodyPr>
          <a:lstStyle/>
          <a:p>
            <a:r>
              <a:rPr lang="en-US" altLang="zh-CN" sz="3200" dirty="0">
                <a:latin typeface="Times New Roman" panose="02020603050405020304" pitchFamily="18" charset="0"/>
                <a:cs typeface="Times New Roman" panose="02020603050405020304" pitchFamily="18" charset="0"/>
              </a:rPr>
              <a:t>PROBLEM  FORMULATION</a:t>
            </a:r>
            <a:endParaRPr kumimoji="1" lang="zh-CN" altLang="en-US" sz="3200"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0C946B7C-02B2-C147-8CCA-C45066145471}"/>
              </a:ext>
            </a:extLst>
          </p:cNvPr>
          <p:cNvCxnSpPr>
            <a:cxnSpLocks/>
          </p:cNvCxnSpPr>
          <p:nvPr/>
        </p:nvCxnSpPr>
        <p:spPr>
          <a:xfrm>
            <a:off x="152400" y="648182"/>
            <a:ext cx="1188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5B361A3-F34C-1E4F-9F1B-0F97B18A3B29}"/>
                  </a:ext>
                </a:extLst>
              </p:cNvPr>
              <p:cNvSpPr/>
              <p:nvPr/>
            </p:nvSpPr>
            <p:spPr>
              <a:xfrm>
                <a:off x="152400" y="648182"/>
                <a:ext cx="7197524" cy="6981207"/>
              </a:xfrm>
              <a:prstGeom prst="rect">
                <a:avLst/>
              </a:prstGeom>
            </p:spPr>
            <p:txBody>
              <a:bodyPr wrap="square">
                <a:spAutoFit/>
              </a:bodyPr>
              <a:lstStyle/>
              <a:p>
                <a:pPr indent="457200" algn="just">
                  <a:lnSpc>
                    <a:spcPct val="125000"/>
                  </a:lnSpc>
                </a:pPr>
                <a:r>
                  <a:rPr lang="en-US" altLang="zh-CN" sz="2000" b="1" dirty="0">
                    <a:solidFill>
                      <a:srgbClr val="0070C0"/>
                    </a:solidFill>
                    <a:effectLst/>
                    <a:latin typeface="Times New Roman" panose="02020603050405020304" pitchFamily="18" charset="0"/>
                    <a:cs typeface="Times New Roman" panose="02020603050405020304" pitchFamily="18" charset="0"/>
                  </a:rPr>
                  <a:t>Map matching</a:t>
                </a:r>
              </a:p>
              <a:p>
                <a:pPr indent="457200" algn="just">
                  <a:lnSpc>
                    <a:spcPct val="125000"/>
                  </a:lnSpc>
                </a:pPr>
                <a:r>
                  <a:rPr lang="en-US" altLang="zh-CN" sz="2000" dirty="0">
                    <a:latin typeface="Times New Roman" panose="02020603050405020304" pitchFamily="18" charset="0"/>
                    <a:cs typeface="Times New Roman" panose="02020603050405020304" pitchFamily="18" charset="0"/>
                  </a:rPr>
                  <a:t>Next, we follow the previous studies to evenly partition a geographical space into discrete grids (denoted as G) and map the GPS coordinates to the grids. By doing this, a trajectory can be represented by a sequence of grid tokens, i.e.,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𝑇</m:t>
                    </m:r>
                    <m:r>
                      <a:rPr lang="en-US" altLang="zh-CN" sz="2000" i="1" dirty="0" smtClean="0">
                        <a:latin typeface="Cambria Math" panose="02040503050406030204" pitchFamily="18" charset="0"/>
                        <a:cs typeface="Times New Roman" panose="02020603050405020304" pitchFamily="18" charset="0"/>
                      </a:rPr>
                      <m:t> = {</m:t>
                    </m:r>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𝑡</m:t>
                        </m:r>
                      </m:e>
                      <m:sub>
                        <m:r>
                          <a:rPr lang="en-US" altLang="zh-CN" sz="2000" i="1" dirty="0" smtClean="0">
                            <a:latin typeface="Cambria Math" panose="02040503050406030204" pitchFamily="18" charset="0"/>
                            <a:cs typeface="Times New Roman" panose="02020603050405020304" pitchFamily="18" charset="0"/>
                          </a:rPr>
                          <m:t>1</m:t>
                        </m:r>
                      </m:sub>
                    </m:sSub>
                    <m:r>
                      <a:rPr lang="en-US" altLang="zh-CN" sz="2000" i="1" dirty="0" smtClean="0">
                        <a:latin typeface="Cambria Math" panose="02040503050406030204" pitchFamily="18" charset="0"/>
                        <a:cs typeface="Times New Roman" panose="02020603050405020304" pitchFamily="18" charset="0"/>
                      </a:rPr>
                      <m:t> → </m:t>
                    </m:r>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𝑡</m:t>
                        </m:r>
                      </m:e>
                      <m:sub>
                        <m:r>
                          <a:rPr lang="en-US" altLang="zh-CN" sz="2000" i="1" dirty="0" smtClean="0">
                            <a:latin typeface="Cambria Math" panose="02040503050406030204" pitchFamily="18" charset="0"/>
                            <a:cs typeface="Times New Roman" panose="02020603050405020304" pitchFamily="18" charset="0"/>
                          </a:rPr>
                          <m:t>2</m:t>
                        </m:r>
                      </m:sub>
                    </m:sSub>
                    <m:r>
                      <a:rPr lang="en-US" altLang="zh-CN" sz="2000" i="1" dirty="0" smtClean="0">
                        <a:latin typeface="Cambria Math" panose="02040503050406030204" pitchFamily="18" charset="0"/>
                        <a:cs typeface="Times New Roman" panose="02020603050405020304" pitchFamily="18" charset="0"/>
                      </a:rPr>
                      <m:t> → … → </m:t>
                    </m:r>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err="1" smtClean="0">
                            <a:latin typeface="Cambria Math" panose="02040503050406030204" pitchFamily="18" charset="0"/>
                            <a:cs typeface="Times New Roman" panose="02020603050405020304" pitchFamily="18" charset="0"/>
                          </a:rPr>
                          <m:t>𝑡</m:t>
                        </m:r>
                      </m:e>
                      <m:sub>
                        <m:r>
                          <a:rPr lang="en-US" altLang="zh-CN" sz="2000" i="1" dirty="0" err="1" smtClean="0">
                            <a:latin typeface="Cambria Math" panose="02040503050406030204" pitchFamily="18" charset="0"/>
                            <a:cs typeface="Times New Roman" panose="02020603050405020304" pitchFamily="18" charset="0"/>
                          </a:rPr>
                          <m:t>𝑛</m:t>
                        </m:r>
                      </m:sub>
                    </m:sSub>
                    <m:r>
                      <a:rPr lang="en-US" altLang="zh-CN" sz="2000" i="1" dirty="0" smtClean="0">
                        <a:latin typeface="Cambria Math" panose="02040503050406030204" pitchFamily="18" charset="0"/>
                        <a:cs typeface="Times New Roman" panose="02020603050405020304" pitchFamily="18" charset="0"/>
                      </a:rPr>
                      <m:t>} </m:t>
                    </m:r>
                  </m:oMath>
                </a14:m>
                <a:r>
                  <a:rPr lang="en-US" altLang="zh-CN" sz="2000" dirty="0">
                    <a:latin typeface="Times New Roman" panose="02020603050405020304" pitchFamily="18" charset="0"/>
                    <a:cs typeface="Times New Roman" panose="02020603050405020304" pitchFamily="18" charset="0"/>
                  </a:rPr>
                  <a:t>. </a:t>
                </a:r>
              </a:p>
              <a:p>
                <a:pPr indent="457200" algn="just">
                  <a:lnSpc>
                    <a:spcPct val="125000"/>
                  </a:lnSpc>
                </a:pPr>
                <a:r>
                  <a:rPr lang="en-US" altLang="zh-CN" sz="2000" b="1" dirty="0">
                    <a:solidFill>
                      <a:srgbClr val="0070C0"/>
                    </a:solidFill>
                    <a:latin typeface="Times New Roman" panose="02020603050405020304" pitchFamily="18" charset="0"/>
                    <a:cs typeface="Times New Roman" panose="02020603050405020304" pitchFamily="18" charset="0"/>
                  </a:rPr>
                  <a:t> Online Anomalous Trajectory Detection</a:t>
                </a:r>
                <a:r>
                  <a:rPr lang="en-US" altLang="zh-CN" sz="2000" dirty="0">
                    <a:latin typeface="Times New Roman" panose="02020603050405020304" pitchFamily="18" charset="0"/>
                    <a:cs typeface="Times New Roman" panose="02020603050405020304" pitchFamily="18" charset="0"/>
                  </a:rPr>
                  <a:t>:</a:t>
                </a:r>
              </a:p>
              <a:p>
                <a:pPr indent="457200" algn="just">
                  <a:lnSpc>
                    <a:spcPct val="125000"/>
                  </a:lnSpc>
                </a:pPr>
                <a:r>
                  <a:rPr lang="en-US" altLang="zh-CN" sz="2000" dirty="0">
                    <a:latin typeface="Times New Roman" panose="02020603050405020304" pitchFamily="18" charset="0"/>
                    <a:cs typeface="Times New Roman" panose="02020603050405020304" pitchFamily="18" charset="0"/>
                  </a:rPr>
                  <a:t>Given an ongoing trajectory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𝑇</m:t>
                    </m:r>
                  </m:oMath>
                </a14:m>
                <a:r>
                  <a:rPr lang="en-US" altLang="zh-CN" sz="2000" dirty="0">
                    <a:latin typeface="Times New Roman" panose="02020603050405020304" pitchFamily="18" charset="0"/>
                    <a:cs typeface="Times New Roman" panose="02020603050405020304" pitchFamily="18" charset="0"/>
                  </a:rPr>
                  <a:t> being generated, its source </a:t>
                </a:r>
                <a14:m>
                  <m:oMath xmlns:m="http://schemas.openxmlformats.org/officeDocument/2006/math">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𝑆</m:t>
                        </m:r>
                      </m:e>
                      <m:sub>
                        <m:r>
                          <a:rPr lang="en-US" altLang="zh-CN" sz="2000" i="1" dirty="0" smtClean="0">
                            <a:latin typeface="Cambria Math" panose="02040503050406030204" pitchFamily="18" charset="0"/>
                            <a:cs typeface="Times New Roman" panose="02020603050405020304" pitchFamily="18" charset="0"/>
                          </a:rPr>
                          <m:t>𝑇</m:t>
                        </m:r>
                      </m:sub>
                    </m:sSub>
                  </m:oMath>
                </a14:m>
                <a:r>
                  <a:rPr lang="en-US" altLang="zh-CN" sz="2000" dirty="0">
                    <a:latin typeface="Times New Roman" panose="02020603050405020304" pitchFamily="18" charset="0"/>
                    <a:cs typeface="Times New Roman" panose="02020603050405020304" pitchFamily="18" charset="0"/>
                  </a:rPr>
                  <a:t> and destination </a:t>
                </a:r>
                <a14:m>
                  <m:oMath xmlns:m="http://schemas.openxmlformats.org/officeDocument/2006/math">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𝐷</m:t>
                        </m:r>
                      </m:e>
                      <m:sub>
                        <m:r>
                          <a:rPr lang="en-US" altLang="zh-CN" sz="2000" i="1" dirty="0" smtClean="0">
                            <a:latin typeface="Cambria Math" panose="02040503050406030204" pitchFamily="18" charset="0"/>
                            <a:cs typeface="Times New Roman" panose="02020603050405020304" pitchFamily="18" charset="0"/>
                          </a:rPr>
                          <m:t>𝑇</m:t>
                        </m:r>
                      </m:sub>
                    </m:sSub>
                  </m:oMath>
                </a14:m>
                <a:r>
                  <a:rPr lang="en-US" altLang="zh-CN" sz="2000" dirty="0">
                    <a:latin typeface="Times New Roman" panose="02020603050405020304" pitchFamily="18" charset="0"/>
                    <a:cs typeface="Times New Roman" panose="02020603050405020304" pitchFamily="18" charset="0"/>
                  </a:rPr>
                  <a:t> , the purpose of Online Anomalous Trajectory Detection problem is to </a:t>
                </a:r>
              </a:p>
              <a:p>
                <a:pPr marL="457200" indent="-457200" algn="just">
                  <a:lnSpc>
                    <a:spcPct val="125000"/>
                  </a:lnSpc>
                  <a:buAutoNum type="arabicParenR"/>
                </a:pPr>
                <a:r>
                  <a:rPr lang="en-US" altLang="zh-CN" sz="2000" dirty="0">
                    <a:latin typeface="Times New Roman" panose="02020603050405020304" pitchFamily="18" charset="0"/>
                    <a:cs typeface="Times New Roman" panose="02020603050405020304" pitchFamily="18" charset="0"/>
                  </a:rPr>
                  <a:t>Discover the normal routes between </a:t>
                </a:r>
                <a14:m>
                  <m:oMath xmlns:m="http://schemas.openxmlformats.org/officeDocument/2006/math">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𝑆</m:t>
                        </m:r>
                      </m:e>
                      <m:sub>
                        <m:r>
                          <a:rPr lang="en-US" altLang="zh-CN" sz="2000" i="1" dirty="0" smtClean="0">
                            <a:latin typeface="Cambria Math" panose="02040503050406030204" pitchFamily="18" charset="0"/>
                            <a:cs typeface="Times New Roman" panose="02020603050405020304" pitchFamily="18" charset="0"/>
                          </a:rPr>
                          <m:t>𝑇</m:t>
                        </m:r>
                      </m:sub>
                    </m:sSub>
                  </m:oMath>
                </a14:m>
                <a:r>
                  <a:rPr lang="en-US" altLang="zh-CN" sz="20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𝐷</m:t>
                        </m:r>
                      </m:e>
                      <m:sub>
                        <m:r>
                          <a:rPr lang="en-US" altLang="zh-CN" sz="2000" i="1" dirty="0" smtClean="0">
                            <a:latin typeface="Cambria Math" panose="02040503050406030204" pitchFamily="18" charset="0"/>
                            <a:cs typeface="Times New Roman" panose="02020603050405020304" pitchFamily="18" charset="0"/>
                          </a:rPr>
                          <m:t>𝑇</m:t>
                        </m:r>
                      </m:sub>
                    </m:sSub>
                  </m:oMath>
                </a14:m>
                <a:r>
                  <a:rPr lang="en-US" altLang="zh-CN" sz="2000" dirty="0">
                    <a:latin typeface="Times New Roman" panose="02020603050405020304" pitchFamily="18" charset="0"/>
                    <a:cs typeface="Times New Roman" panose="02020603050405020304" pitchFamily="18" charset="0"/>
                  </a:rPr>
                  <a:t>. (</a:t>
                </a:r>
                <a:r>
                  <a:rPr lang="en-US" altLang="zh-CN" sz="2000" b="1" dirty="0">
                    <a:solidFill>
                      <a:srgbClr val="FF0000"/>
                    </a:solidFill>
                    <a:latin typeface="Times New Roman" panose="02020603050405020304" pitchFamily="18" charset="0"/>
                    <a:cs typeface="Times New Roman" panose="02020603050405020304" pitchFamily="18" charset="0"/>
                  </a:rPr>
                  <a:t>Cluster and Save memory</a:t>
                </a:r>
                <a:r>
                  <a:rPr lang="en-US" altLang="zh-CN" sz="2000" dirty="0">
                    <a:latin typeface="Times New Roman" panose="02020603050405020304" pitchFamily="18" charset="0"/>
                    <a:cs typeface="Times New Roman" panose="02020603050405020304" pitchFamily="18" charset="0"/>
                  </a:rPr>
                  <a:t>)</a:t>
                </a:r>
              </a:p>
              <a:p>
                <a:pPr marL="457200" indent="-457200" algn="just">
                  <a:lnSpc>
                    <a:spcPct val="125000"/>
                  </a:lnSpc>
                  <a:buAutoNum type="arabicParenR"/>
                </a:pPr>
                <a:r>
                  <a:rPr lang="en-US" altLang="zh-CN" sz="2000" dirty="0">
                    <a:latin typeface="Times New Roman" panose="02020603050405020304" pitchFamily="18" charset="0"/>
                    <a:cs typeface="Times New Roman" panose="02020603050405020304" pitchFamily="18" charset="0"/>
                  </a:rPr>
                  <a:t>Compute and update the probability of T following the normal route, i.e., p(</a:t>
                </a:r>
                <a:r>
                  <a:rPr lang="en-US" altLang="zh-CN" sz="2000" dirty="0" err="1">
                    <a:latin typeface="Times New Roman" panose="02020603050405020304" pitchFamily="18" charset="0"/>
                    <a:cs typeface="Times New Roman" panose="02020603050405020304" pitchFamily="18" charset="0"/>
                  </a:rPr>
                  <a:t>T|r</a:t>
                </a:r>
                <a:r>
                  <a:rPr lang="en-US" altLang="zh-CN" sz="2000" dirty="0">
                    <a:latin typeface="Times New Roman" panose="02020603050405020304" pitchFamily="18" charset="0"/>
                    <a:cs typeface="Times New Roman" panose="02020603050405020304" pitchFamily="18" charset="0"/>
                  </a:rPr>
                  <a:t>∗), while T is sequentially generated.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en-US" altLang="zh-CN" sz="2000" b="1" dirty="0">
                    <a:solidFill>
                      <a:srgbClr val="FF0000"/>
                    </a:solidFill>
                    <a:latin typeface="Times New Roman" panose="02020603050405020304" pitchFamily="18" charset="0"/>
                    <a:cs typeface="Times New Roman" panose="02020603050405020304" pitchFamily="18" charset="0"/>
                  </a:rPr>
                  <a:t>Similarity rate</a:t>
                </a:r>
                <a:r>
                  <a:rPr lang="en-US" altLang="zh-CN" sz="2000" dirty="0">
                    <a:latin typeface="Times New Roman" panose="02020603050405020304" pitchFamily="18" charset="0"/>
                    <a:cs typeface="Times New Roman" panose="02020603050405020304" pitchFamily="18" charset="0"/>
                  </a:rPr>
                  <a:t>)</a:t>
                </a:r>
              </a:p>
              <a:p>
                <a:pPr indent="457200" algn="just">
                  <a:lnSpc>
                    <a:spcPct val="125000"/>
                  </a:lnSpc>
                </a:pPr>
                <a:endParaRPr lang="en-US" altLang="zh-CN" sz="2000" dirty="0">
                  <a:latin typeface="Times New Roman" panose="02020603050405020304" pitchFamily="18" charset="0"/>
                  <a:cs typeface="Times New Roman" panose="02020603050405020304" pitchFamily="18" charset="0"/>
                </a:endParaRPr>
              </a:p>
              <a:p>
                <a:pPr indent="457200" algn="just">
                  <a:lnSpc>
                    <a:spcPct val="125000"/>
                  </a:lnSpc>
                </a:pPr>
                <a:endParaRPr lang="en-US" altLang="zh-CN" sz="2000" dirty="0">
                  <a:latin typeface="Times New Roman" panose="02020603050405020304" pitchFamily="18" charset="0"/>
                  <a:cs typeface="Times New Roman" panose="02020603050405020304" pitchFamily="18" charset="0"/>
                </a:endParaRPr>
              </a:p>
              <a:p>
                <a:pPr indent="457200" algn="just">
                  <a:lnSpc>
                    <a:spcPct val="125000"/>
                  </a:lnSpc>
                </a:pP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85B361A3-F34C-1E4F-9F1B-0F97B18A3B29}"/>
                  </a:ext>
                </a:extLst>
              </p:cNvPr>
              <p:cNvSpPr>
                <a:spLocks noRot="1" noChangeAspect="1" noMove="1" noResize="1" noEditPoints="1" noAdjustHandles="1" noChangeArrowheads="1" noChangeShapeType="1" noTextEdit="1"/>
              </p:cNvSpPr>
              <p:nvPr/>
            </p:nvSpPr>
            <p:spPr>
              <a:xfrm>
                <a:off x="152400" y="648182"/>
                <a:ext cx="7197524" cy="6981207"/>
              </a:xfrm>
              <a:prstGeom prst="rect">
                <a:avLst/>
              </a:prstGeom>
              <a:blipFill>
                <a:blip r:embed="rId2"/>
                <a:stretch>
                  <a:fillRect l="-883" r="-883"/>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6E81D56E-5F51-AB43-A59F-E5DFE468562E}"/>
              </a:ext>
            </a:extLst>
          </p:cNvPr>
          <p:cNvPicPr>
            <a:picLocks noChangeAspect="1"/>
          </p:cNvPicPr>
          <p:nvPr/>
        </p:nvPicPr>
        <p:blipFill>
          <a:blip r:embed="rId3"/>
          <a:stretch>
            <a:fillRect/>
          </a:stretch>
        </p:blipFill>
        <p:spPr>
          <a:xfrm>
            <a:off x="7690371" y="2319046"/>
            <a:ext cx="4349229" cy="2403417"/>
          </a:xfrm>
          <a:prstGeom prst="rect">
            <a:avLst/>
          </a:prstGeom>
        </p:spPr>
      </p:pic>
    </p:spTree>
    <p:extLst>
      <p:ext uri="{BB962C8B-B14F-4D97-AF65-F5344CB8AC3E}">
        <p14:creationId xmlns:p14="http://schemas.microsoft.com/office/powerpoint/2010/main" val="2086961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152400" y="0"/>
            <a:ext cx="11887200" cy="546902"/>
          </a:xfrm>
        </p:spPr>
        <p:txBody>
          <a:bodyPr>
            <a:normAutofit/>
          </a:bodyPr>
          <a:lstStyle/>
          <a:p>
            <a:r>
              <a:rPr lang="en-US" altLang="zh-CN" sz="3200" dirty="0">
                <a:latin typeface="Times New Roman" panose="02020603050405020304" pitchFamily="18" charset="0"/>
                <a:cs typeface="Times New Roman" panose="02020603050405020304" pitchFamily="18" charset="0"/>
              </a:rPr>
              <a:t>PROBLEM  FORMULATION</a:t>
            </a:r>
            <a:endParaRPr kumimoji="1" lang="zh-CN" altLang="en-US" sz="3200"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0C946B7C-02B2-C147-8CCA-C45066145471}"/>
              </a:ext>
            </a:extLst>
          </p:cNvPr>
          <p:cNvCxnSpPr>
            <a:cxnSpLocks/>
          </p:cNvCxnSpPr>
          <p:nvPr/>
        </p:nvCxnSpPr>
        <p:spPr>
          <a:xfrm>
            <a:off x="152400" y="648182"/>
            <a:ext cx="1188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5B361A3-F34C-1E4F-9F1B-0F97B18A3B29}"/>
                  </a:ext>
                </a:extLst>
              </p:cNvPr>
              <p:cNvSpPr/>
              <p:nvPr/>
            </p:nvSpPr>
            <p:spPr>
              <a:xfrm>
                <a:off x="152400" y="648182"/>
                <a:ext cx="7197524" cy="7365927"/>
              </a:xfrm>
              <a:prstGeom prst="rect">
                <a:avLst/>
              </a:prstGeom>
            </p:spPr>
            <p:txBody>
              <a:bodyPr wrap="square">
                <a:spAutoFit/>
              </a:bodyPr>
              <a:lstStyle/>
              <a:p>
                <a:pPr indent="457200" algn="just">
                  <a:lnSpc>
                    <a:spcPct val="125000"/>
                  </a:lnSpc>
                </a:pPr>
                <a:r>
                  <a:rPr lang="en-US" altLang="zh-CN" sz="2000" b="1" dirty="0">
                    <a:solidFill>
                      <a:srgbClr val="0070C0"/>
                    </a:solidFill>
                    <a:effectLst/>
                    <a:latin typeface="Times New Roman" panose="02020603050405020304" pitchFamily="18" charset="0"/>
                    <a:cs typeface="Times New Roman" panose="02020603050405020304" pitchFamily="18" charset="0"/>
                  </a:rPr>
                  <a:t>Overview of Our Solution</a:t>
                </a:r>
              </a:p>
              <a:p>
                <a:pPr indent="457200" algn="just">
                  <a:lnSpc>
                    <a:spcPct val="125000"/>
                  </a:lnSpc>
                </a:pPr>
                <a:r>
                  <a:rPr lang="en-US" altLang="zh-CN" sz="2000" dirty="0">
                    <a:latin typeface="Times New Roman" panose="02020603050405020304" pitchFamily="18" charset="0"/>
                    <a:cs typeface="Times New Roman" panose="02020603050405020304" pitchFamily="18" charset="0"/>
                  </a:rPr>
                  <a:t>After formulating the problem, our main goals of designing an anomalous trajectory detection method become</a:t>
                </a:r>
              </a:p>
              <a:p>
                <a:pPr indent="457200" algn="just">
                  <a:lnSpc>
                    <a:spcPct val="125000"/>
                  </a:lnSpc>
                </a:pPr>
                <a:r>
                  <a:rPr lang="en-US" altLang="zh-CN" sz="2000" dirty="0">
                    <a:latin typeface="Times New Roman" panose="02020603050405020304" pitchFamily="18" charset="0"/>
                    <a:cs typeface="Times New Roman" panose="02020603050405020304" pitchFamily="18" charset="0"/>
                  </a:rPr>
                  <a:t>•  discovering normal routes by modeling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𝑝</m:t>
                    </m:r>
                    <m:r>
                      <a:rPr lang="en-US" altLang="zh-CN" sz="2000" i="1" dirty="0" smtClean="0">
                        <a:latin typeface="Cambria Math" panose="02040503050406030204" pitchFamily="18" charset="0"/>
                        <a:cs typeface="Times New Roman" panose="02020603050405020304" pitchFamily="18" charset="0"/>
                      </a:rPr>
                      <m:t>(</m:t>
                    </m:r>
                    <m:r>
                      <a:rPr lang="en-US" altLang="zh-CN" sz="2000" i="1" dirty="0" smtClean="0">
                        <a:latin typeface="Cambria Math" panose="02040503050406030204" pitchFamily="18" charset="0"/>
                        <a:cs typeface="Times New Roman" panose="02020603050405020304" pitchFamily="18" charset="0"/>
                      </a:rPr>
                      <m:t>𝑟</m:t>
                    </m:r>
                    <m:r>
                      <a:rPr lang="en-US" altLang="zh-CN" sz="2000" i="1" dirty="0" smtClean="0">
                        <a:latin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 , and</a:t>
                </a:r>
              </a:p>
              <a:p>
                <a:pPr indent="457200" algn="just">
                  <a:lnSpc>
                    <a:spcPct val="125000"/>
                  </a:lnSpc>
                </a:pPr>
                <a:r>
                  <a:rPr lang="en-US" altLang="zh-CN" sz="2000" dirty="0">
                    <a:latin typeface="Times New Roman" panose="02020603050405020304" pitchFamily="18" charset="0"/>
                    <a:cs typeface="Times New Roman" panose="02020603050405020304" pitchFamily="18" charset="0"/>
                  </a:rPr>
                  <a:t>•  detecting anomalous trajectories by modeling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𝑝</m:t>
                    </m:r>
                    <m:r>
                      <a:rPr lang="en-US" altLang="zh-CN" sz="2000" i="1" dirty="0" smtClean="0">
                        <a:latin typeface="Cambria Math" panose="02040503050406030204" pitchFamily="18" charset="0"/>
                        <a:cs typeface="Times New Roman" panose="02020603050405020304" pitchFamily="18" charset="0"/>
                      </a:rPr>
                      <m:t>(</m:t>
                    </m:r>
                    <m:r>
                      <a:rPr lang="en-US" altLang="zh-CN" sz="2000" i="1" dirty="0" err="1" smtClean="0">
                        <a:latin typeface="Cambria Math" panose="02040503050406030204" pitchFamily="18" charset="0"/>
                        <a:cs typeface="Times New Roman" panose="02020603050405020304" pitchFamily="18" charset="0"/>
                      </a:rPr>
                      <m:t>𝑇</m:t>
                    </m:r>
                    <m:r>
                      <a:rPr lang="en-US" altLang="zh-CN" sz="2000" i="1" dirty="0" err="1" smtClean="0">
                        <a:latin typeface="Cambria Math" panose="02040503050406030204" pitchFamily="18" charset="0"/>
                        <a:cs typeface="Times New Roman" panose="02020603050405020304" pitchFamily="18" charset="0"/>
                      </a:rPr>
                      <m:t>|</m:t>
                    </m:r>
                    <m:sSup>
                      <m:sSupPr>
                        <m:ctrlPr>
                          <a:rPr lang="en-US" altLang="zh-CN" sz="2000" b="0" i="1" dirty="0" smtClean="0">
                            <a:latin typeface="Cambria Math" panose="02040503050406030204" pitchFamily="18" charset="0"/>
                            <a:cs typeface="Times New Roman" panose="02020603050405020304" pitchFamily="18" charset="0"/>
                          </a:rPr>
                        </m:ctrlPr>
                      </m:sSupPr>
                      <m:e>
                        <m:r>
                          <a:rPr lang="en-US" altLang="zh-CN" sz="2000" i="1" dirty="0" err="1" smtClean="0">
                            <a:latin typeface="Cambria Math" panose="02040503050406030204" pitchFamily="18" charset="0"/>
                            <a:cs typeface="Times New Roman" panose="02020603050405020304" pitchFamily="18" charset="0"/>
                          </a:rPr>
                          <m:t>𝑟</m:t>
                        </m:r>
                      </m:e>
                      <m:sup>
                        <m:r>
                          <a:rPr lang="en-US" altLang="zh-CN" sz="2000" i="1" dirty="0" smtClean="0">
                            <a:latin typeface="Cambria Math" panose="02040503050406030204" pitchFamily="18" charset="0"/>
                            <a:cs typeface="Times New Roman" panose="02020603050405020304" pitchFamily="18" charset="0"/>
                          </a:rPr>
                          <m:t>∗</m:t>
                        </m:r>
                      </m:sup>
                    </m:sSup>
                    <m:r>
                      <a:rPr lang="en-US" altLang="zh-CN" sz="2000" i="1" dirty="0" smtClean="0">
                        <a:latin typeface="Cambria Math" panose="02040503050406030204" pitchFamily="18" charset="0"/>
                        <a:cs typeface="Times New Roman" panose="02020603050405020304" pitchFamily="18" charset="0"/>
                      </a:rPr>
                      <m:t>)</m:t>
                    </m:r>
                  </m:oMath>
                </a14:m>
                <a:r>
                  <a:rPr lang="en-US" altLang="zh-CN" sz="2000" dirty="0">
                    <a:latin typeface="Times New Roman" panose="02020603050405020304" pitchFamily="18" charset="0"/>
                    <a:cs typeface="Times New Roman" panose="02020603050405020304" pitchFamily="18" charset="0"/>
                  </a:rPr>
                  <a:t>.</a:t>
                </a:r>
              </a:p>
              <a:p>
                <a:pPr indent="457200" algn="just">
                  <a:lnSpc>
                    <a:spcPct val="125000"/>
                  </a:lnSpc>
                </a:pPr>
                <a:r>
                  <a:rPr lang="en-US" altLang="zh-CN" sz="2000" dirty="0">
                    <a:latin typeface="Times New Roman" panose="02020603050405020304" pitchFamily="18" charset="0"/>
                    <a:cs typeface="Times New Roman" panose="02020603050405020304" pitchFamily="18" charset="0"/>
                  </a:rPr>
                  <a:t>Based on the learned GM-VSAE model, we develop an efficient anomalous trajectory detection framework. The framework can </a:t>
                </a:r>
              </a:p>
              <a:p>
                <a:pPr marL="457200" indent="-457200" algn="just">
                  <a:lnSpc>
                    <a:spcPct val="125000"/>
                  </a:lnSpc>
                  <a:buAutoNum type="arabicParenR"/>
                </a:pPr>
                <a:r>
                  <a:rPr lang="en-US" altLang="zh-CN" sz="2000" dirty="0">
                    <a:latin typeface="Times New Roman" panose="02020603050405020304" pitchFamily="18" charset="0"/>
                    <a:cs typeface="Times New Roman" panose="02020603050405020304" pitchFamily="18" charset="0"/>
                  </a:rPr>
                  <a:t>discover normal routes by exploiting the learned probability distribution of routes, and </a:t>
                </a:r>
              </a:p>
              <a:p>
                <a:pPr marL="457200" indent="-457200" algn="just">
                  <a:lnSpc>
                    <a:spcPct val="125000"/>
                  </a:lnSpc>
                  <a:buAutoNum type="arabicParenR"/>
                </a:pPr>
                <a:r>
                  <a:rPr lang="en-US" altLang="zh-CN" sz="2000" dirty="0">
                    <a:latin typeface="Times New Roman" panose="02020603050405020304" pitchFamily="18" charset="0"/>
                    <a:cs typeface="Times New Roman" panose="02020603050405020304" pitchFamily="18" charset="0"/>
                  </a:rPr>
                  <a:t>detect a trajectory via computing its probability of being generated from normal routes. </a:t>
                </a:r>
              </a:p>
              <a:p>
                <a:pPr marL="457200" indent="-457200" algn="just">
                  <a:lnSpc>
                    <a:spcPct val="125000"/>
                  </a:lnSpc>
                  <a:buAutoNum type="arabicParenR"/>
                </a:pPr>
                <a:r>
                  <a:rPr lang="en-US" altLang="zh-CN" sz="2000" dirty="0">
                    <a:latin typeface="Times New Roman" panose="02020603050405020304" pitchFamily="18" charset="0"/>
                    <a:cs typeface="Times New Roman" panose="02020603050405020304" pitchFamily="18" charset="0"/>
                  </a:rPr>
                  <a:t>Furthermore, we propose an approximation module, namely SD-network (SDN), to further improve the detection efficiency.</a:t>
                </a:r>
              </a:p>
              <a:p>
                <a:pPr indent="457200" algn="just">
                  <a:lnSpc>
                    <a:spcPct val="125000"/>
                  </a:lnSpc>
                </a:pPr>
                <a:endParaRPr lang="en-US" altLang="zh-CN" sz="2000" dirty="0">
                  <a:latin typeface="Times New Roman" panose="02020603050405020304" pitchFamily="18" charset="0"/>
                  <a:cs typeface="Times New Roman" panose="02020603050405020304" pitchFamily="18" charset="0"/>
                </a:endParaRPr>
              </a:p>
              <a:p>
                <a:pPr indent="457200" algn="just">
                  <a:lnSpc>
                    <a:spcPct val="125000"/>
                  </a:lnSpc>
                </a:pPr>
                <a:endParaRPr lang="en-US" altLang="zh-CN" sz="2000" dirty="0">
                  <a:latin typeface="Times New Roman" panose="02020603050405020304" pitchFamily="18" charset="0"/>
                  <a:cs typeface="Times New Roman" panose="02020603050405020304" pitchFamily="18" charset="0"/>
                </a:endParaRPr>
              </a:p>
              <a:p>
                <a:pPr indent="457200" algn="just">
                  <a:lnSpc>
                    <a:spcPct val="125000"/>
                  </a:lnSpc>
                </a:pPr>
                <a:endParaRPr lang="en-US" altLang="zh-CN" sz="2000" dirty="0">
                  <a:latin typeface="Times New Roman" panose="02020603050405020304" pitchFamily="18" charset="0"/>
                  <a:cs typeface="Times New Roman" panose="02020603050405020304" pitchFamily="18" charset="0"/>
                </a:endParaRPr>
              </a:p>
              <a:p>
                <a:pPr indent="457200" algn="just">
                  <a:lnSpc>
                    <a:spcPct val="125000"/>
                  </a:lnSpc>
                </a:pPr>
                <a:r>
                  <a:rPr lang="en-US" altLang="zh-CN" sz="2000" b="1" dirty="0">
                    <a:solidFill>
                      <a:srgbClr val="0070C0"/>
                    </a:solidFill>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pPr indent="457200" algn="just">
                  <a:lnSpc>
                    <a:spcPct val="125000"/>
                  </a:lnSpc>
                </a:pPr>
                <a:endParaRPr lang="en-US" altLang="zh-CN" sz="2000" dirty="0">
                  <a:latin typeface="Times New Roman" panose="02020603050405020304" pitchFamily="18" charset="0"/>
                  <a:cs typeface="Times New Roman" panose="02020603050405020304" pitchFamily="18" charset="0"/>
                </a:endParaRPr>
              </a:p>
              <a:p>
                <a:pPr indent="457200" algn="just">
                  <a:lnSpc>
                    <a:spcPct val="125000"/>
                  </a:lnSpc>
                </a:pPr>
                <a:endParaRPr lang="en-US" altLang="zh-CN" sz="2000" dirty="0">
                  <a:latin typeface="Times New Roman" panose="02020603050405020304" pitchFamily="18" charset="0"/>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85B361A3-F34C-1E4F-9F1B-0F97B18A3B29}"/>
                  </a:ext>
                </a:extLst>
              </p:cNvPr>
              <p:cNvSpPr>
                <a:spLocks noRot="1" noChangeAspect="1" noMove="1" noResize="1" noEditPoints="1" noAdjustHandles="1" noChangeArrowheads="1" noChangeShapeType="1" noTextEdit="1"/>
              </p:cNvSpPr>
              <p:nvPr/>
            </p:nvSpPr>
            <p:spPr>
              <a:xfrm>
                <a:off x="152400" y="648182"/>
                <a:ext cx="7197524" cy="7365927"/>
              </a:xfrm>
              <a:prstGeom prst="rect">
                <a:avLst/>
              </a:prstGeom>
              <a:blipFill>
                <a:blip r:embed="rId2"/>
                <a:stretch>
                  <a:fillRect l="-883" r="-883"/>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6E81D56E-5F51-AB43-A59F-E5DFE468562E}"/>
              </a:ext>
            </a:extLst>
          </p:cNvPr>
          <p:cNvPicPr>
            <a:picLocks noChangeAspect="1"/>
          </p:cNvPicPr>
          <p:nvPr/>
        </p:nvPicPr>
        <p:blipFill>
          <a:blip r:embed="rId3"/>
          <a:stretch>
            <a:fillRect/>
          </a:stretch>
        </p:blipFill>
        <p:spPr>
          <a:xfrm>
            <a:off x="7690371" y="2319046"/>
            <a:ext cx="4349229" cy="2403417"/>
          </a:xfrm>
          <a:prstGeom prst="rect">
            <a:avLst/>
          </a:prstGeom>
        </p:spPr>
      </p:pic>
    </p:spTree>
    <p:extLst>
      <p:ext uri="{BB962C8B-B14F-4D97-AF65-F5344CB8AC3E}">
        <p14:creationId xmlns:p14="http://schemas.microsoft.com/office/powerpoint/2010/main" val="1022509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0" y="2349660"/>
            <a:ext cx="11887200" cy="1079339"/>
          </a:xfrm>
        </p:spPr>
        <p:txBody>
          <a:bodyPr>
            <a:normAutofit fontScale="90000"/>
          </a:bodyPr>
          <a:lstStyle/>
          <a:p>
            <a:r>
              <a:rPr lang="en-US" altLang="zh-CN" sz="4000" dirty="0">
                <a:latin typeface="Times New Roman" panose="02020603050405020304" pitchFamily="18" charset="0"/>
                <a:cs typeface="Times New Roman" panose="02020603050405020304" pitchFamily="18" charset="0"/>
              </a:rPr>
              <a:t> GAUSSIAN  MIXTURE  VARIATIONAL  SEQUENCE</a:t>
            </a:r>
            <a:br>
              <a:rPr lang="en-US" altLang="zh-CN" sz="4000" dirty="0">
                <a:latin typeface="Times New Roman" panose="02020603050405020304" pitchFamily="18" charset="0"/>
                <a:cs typeface="Times New Roman" panose="02020603050405020304" pitchFamily="18" charset="0"/>
              </a:rPr>
            </a:br>
            <a:r>
              <a:rPr lang="en-US" altLang="zh-CN" sz="4000" dirty="0">
                <a:latin typeface="Times New Roman" panose="02020603050405020304" pitchFamily="18" charset="0"/>
                <a:cs typeface="Times New Roman" panose="02020603050405020304" pitchFamily="18" charset="0"/>
              </a:rPr>
              <a:t> AUTOENCODER</a:t>
            </a:r>
          </a:p>
        </p:txBody>
      </p:sp>
    </p:spTree>
    <p:extLst>
      <p:ext uri="{BB962C8B-B14F-4D97-AF65-F5344CB8AC3E}">
        <p14:creationId xmlns:p14="http://schemas.microsoft.com/office/powerpoint/2010/main" val="2986505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152400" y="0"/>
            <a:ext cx="11887200" cy="546902"/>
          </a:xfrm>
        </p:spPr>
        <p:txBody>
          <a:bodyPr>
            <a:normAutofit/>
          </a:bodyPr>
          <a:lstStyle/>
          <a:p>
            <a:r>
              <a:rPr lang="en-US" altLang="zh-CN" sz="3200" dirty="0">
                <a:latin typeface="Times New Roman" panose="02020603050405020304" pitchFamily="18" charset="0"/>
                <a:cs typeface="Times New Roman" panose="02020603050405020304" pitchFamily="18" charset="0"/>
              </a:rPr>
              <a:t>GMVSA</a:t>
            </a:r>
            <a:endParaRPr kumimoji="1" lang="zh-CN" altLang="en-US" sz="3200"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0C946B7C-02B2-C147-8CCA-C45066145471}"/>
              </a:ext>
            </a:extLst>
          </p:cNvPr>
          <p:cNvCxnSpPr>
            <a:cxnSpLocks/>
          </p:cNvCxnSpPr>
          <p:nvPr/>
        </p:nvCxnSpPr>
        <p:spPr>
          <a:xfrm>
            <a:off x="152400" y="648182"/>
            <a:ext cx="1188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5B361A3-F34C-1E4F-9F1B-0F97B18A3B29}"/>
                  </a:ext>
                </a:extLst>
              </p:cNvPr>
              <p:cNvSpPr/>
              <p:nvPr/>
            </p:nvSpPr>
            <p:spPr>
              <a:xfrm>
                <a:off x="4259484" y="749463"/>
                <a:ext cx="7780116" cy="4288162"/>
              </a:xfrm>
              <a:prstGeom prst="rect">
                <a:avLst/>
              </a:prstGeom>
            </p:spPr>
            <p:txBody>
              <a:bodyPr wrap="square">
                <a:spAutoFit/>
              </a:bodyPr>
              <a:lstStyle/>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a:t>
                </a:r>
                <a:r>
                  <a:rPr lang="en-US" altLang="zh-CN" sz="2000" b="1" dirty="0">
                    <a:solidFill>
                      <a:srgbClr val="0070C0"/>
                    </a:solidFill>
                    <a:effectLst/>
                    <a:latin typeface="Times New Roman" panose="02020603050405020304" pitchFamily="18" charset="0"/>
                    <a:cs typeface="Times New Roman" panose="02020603050405020304" pitchFamily="18" charset="0"/>
                  </a:rPr>
                  <a:t>Framework</a:t>
                </a:r>
              </a:p>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a:t>
                </a:r>
                <a:r>
                  <a:rPr lang="en-US" altLang="zh-CN" sz="2000" b="1" dirty="0">
                    <a:effectLst/>
                    <a:latin typeface="Times New Roman" panose="02020603050405020304" pitchFamily="18" charset="0"/>
                    <a:cs typeface="Times New Roman" panose="02020603050405020304" pitchFamily="18" charset="0"/>
                  </a:rPr>
                  <a:t>Inference network</a:t>
                </a:r>
                <a:r>
                  <a:rPr lang="en-US" altLang="zh-CN" sz="2000" dirty="0">
                    <a:effectLst/>
                    <a:latin typeface="Times New Roman" panose="02020603050405020304" pitchFamily="18" charset="0"/>
                    <a:cs typeface="Times New Roman" panose="02020603050405020304" pitchFamily="18" charset="0"/>
                  </a:rPr>
                  <a:t>. The inference network aims to infer the route of a given trajectory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𝑇</m:t>
                    </m:r>
                  </m:oMath>
                </a14:m>
                <a:r>
                  <a:rPr lang="en-US" altLang="zh-CN" sz="2000" dirty="0">
                    <a:effectLst/>
                    <a:latin typeface="Times New Roman" panose="02020603050405020304" pitchFamily="18" charset="0"/>
                    <a:cs typeface="Times New Roman" panose="02020603050405020304" pitchFamily="18" charset="0"/>
                  </a:rPr>
                  <a:t> and representing it as a vector </a:t>
                </a:r>
                <a14:m>
                  <m:oMath xmlns:m="http://schemas.openxmlformats.org/officeDocument/2006/math">
                    <m:sSub>
                      <m:sSubPr>
                        <m:ctrlPr>
                          <a:rPr lang="en-US" altLang="zh-CN" sz="200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𝑟</m:t>
                        </m:r>
                      </m:e>
                      <m:sub>
                        <m:r>
                          <a:rPr lang="en-US" altLang="zh-CN" sz="2000" i="1" dirty="0" smtClean="0">
                            <a:effectLst/>
                            <a:latin typeface="Cambria Math" panose="02040503050406030204" pitchFamily="18" charset="0"/>
                            <a:cs typeface="Times New Roman" panose="02020603050405020304" pitchFamily="18" charset="0"/>
                          </a:rPr>
                          <m:t>𝑇</m:t>
                        </m:r>
                      </m:sub>
                    </m:sSub>
                  </m:oMath>
                </a14:m>
                <a:r>
                  <a:rPr lang="en-US" altLang="zh-CN" sz="2000" dirty="0">
                    <a:effectLst/>
                    <a:latin typeface="Times New Roman" panose="02020603050405020304" pitchFamily="18" charset="0"/>
                    <a:cs typeface="Times New Roman" panose="02020603050405020304" pitchFamily="18" charset="0"/>
                  </a:rPr>
                  <a:t> in a continuous latent space.</a:t>
                </a:r>
              </a:p>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a:t>
                </a:r>
                <a:r>
                  <a:rPr lang="en-US" altLang="zh-CN" sz="2000" b="1" dirty="0">
                    <a:effectLst/>
                    <a:latin typeface="Times New Roman" panose="02020603050405020304" pitchFamily="18" charset="0"/>
                    <a:cs typeface="Times New Roman" panose="02020603050405020304" pitchFamily="18" charset="0"/>
                  </a:rPr>
                  <a:t>Probability distribution of routes</a:t>
                </a:r>
                <a:r>
                  <a:rPr lang="en-US" altLang="zh-CN" sz="2000" dirty="0">
                    <a:effectLst/>
                    <a:latin typeface="Times New Roman" panose="02020603050405020304" pitchFamily="18" charset="0"/>
                    <a:cs typeface="Times New Roman" panose="02020603050405020304" pitchFamily="18" charset="0"/>
                  </a:rPr>
                  <a:t>. We use a probability distribution to model the routes and represent how likely a route can be considered as a normal route.</a:t>
                </a:r>
              </a:p>
              <a:p>
                <a:pPr indent="457200" algn="just">
                  <a:lnSpc>
                    <a:spcPct val="125000"/>
                  </a:lnSpc>
                </a:pPr>
                <a:r>
                  <a:rPr lang="en-US" altLang="zh-CN" sz="2000" b="1" dirty="0">
                    <a:effectLst/>
                    <a:latin typeface="Times New Roman" panose="02020603050405020304" pitchFamily="18" charset="0"/>
                    <a:cs typeface="Times New Roman" panose="02020603050405020304" pitchFamily="18" charset="0"/>
                  </a:rPr>
                  <a:t>Generative network</a:t>
                </a:r>
                <a:r>
                  <a:rPr lang="en-US" altLang="zh-CN" sz="2000" dirty="0">
                    <a:effectLst/>
                    <a:latin typeface="Times New Roman" panose="02020603050405020304" pitchFamily="18" charset="0"/>
                    <a:cs typeface="Times New Roman" panose="02020603050405020304" pitchFamily="18" charset="0"/>
                  </a:rPr>
                  <a:t>. The generative network is designed with the ability of generating trajectories from a given route.</a:t>
                </a:r>
              </a:p>
              <a:p>
                <a:pPr indent="457200" algn="just">
                  <a:lnSpc>
                    <a:spcPct val="125000"/>
                  </a:lnSpc>
                </a:pPr>
                <a:endParaRPr lang="en-US" altLang="zh-CN" sz="2000" dirty="0">
                  <a:effectLst/>
                  <a:latin typeface="Times New Roman" panose="02020603050405020304" pitchFamily="18" charset="0"/>
                  <a:cs typeface="Times New Roman" panose="02020603050405020304" pitchFamily="18" charset="0"/>
                </a:endParaRPr>
              </a:p>
              <a:p>
                <a:pPr indent="457200" algn="just">
                  <a:lnSpc>
                    <a:spcPct val="125000"/>
                  </a:lnSpc>
                </a:pPr>
                <a:endParaRPr lang="en-US" altLang="zh-CN" sz="2000" dirty="0">
                  <a:effectLst/>
                  <a:latin typeface="Times New Roman" panose="02020603050405020304" pitchFamily="18" charset="0"/>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85B361A3-F34C-1E4F-9F1B-0F97B18A3B29}"/>
                  </a:ext>
                </a:extLst>
              </p:cNvPr>
              <p:cNvSpPr>
                <a:spLocks noRot="1" noChangeAspect="1" noMove="1" noResize="1" noEditPoints="1" noAdjustHandles="1" noChangeArrowheads="1" noChangeShapeType="1" noTextEdit="1"/>
              </p:cNvSpPr>
              <p:nvPr/>
            </p:nvSpPr>
            <p:spPr>
              <a:xfrm>
                <a:off x="4259484" y="749463"/>
                <a:ext cx="7780116" cy="4288162"/>
              </a:xfrm>
              <a:prstGeom prst="rect">
                <a:avLst/>
              </a:prstGeom>
              <a:blipFill>
                <a:blip r:embed="rId2"/>
                <a:stretch>
                  <a:fillRect l="-816" r="-653"/>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7184B521-F86E-B14C-B61E-F6518582DF78}"/>
              </a:ext>
            </a:extLst>
          </p:cNvPr>
          <p:cNvPicPr>
            <a:picLocks noChangeAspect="1"/>
          </p:cNvPicPr>
          <p:nvPr/>
        </p:nvPicPr>
        <p:blipFill>
          <a:blip r:embed="rId3"/>
          <a:stretch>
            <a:fillRect/>
          </a:stretch>
        </p:blipFill>
        <p:spPr>
          <a:xfrm>
            <a:off x="273372" y="1186611"/>
            <a:ext cx="3986112" cy="2967877"/>
          </a:xfrm>
          <a:prstGeom prst="rect">
            <a:avLst/>
          </a:prstGeom>
        </p:spPr>
      </p:pic>
      <p:sp>
        <p:nvSpPr>
          <p:cNvPr id="5" name="矩形 4">
            <a:extLst>
              <a:ext uri="{FF2B5EF4-FFF2-40B4-BE49-F238E27FC236}">
                <a16:creationId xmlns:a16="http://schemas.microsoft.com/office/drawing/2014/main" id="{F774404C-6EF2-0C44-B9A4-E2D8B6DE3563}"/>
              </a:ext>
            </a:extLst>
          </p:cNvPr>
          <p:cNvSpPr/>
          <p:nvPr/>
        </p:nvSpPr>
        <p:spPr>
          <a:xfrm>
            <a:off x="273372" y="4579239"/>
            <a:ext cx="11766228" cy="1791068"/>
          </a:xfrm>
          <a:prstGeom prst="rect">
            <a:avLst/>
          </a:prstGeom>
        </p:spPr>
        <p:txBody>
          <a:bodyPr wrap="square">
            <a:spAutoFit/>
          </a:bodyPr>
          <a:lstStyle/>
          <a:p>
            <a:pPr indent="457200" algn="just">
              <a:lnSpc>
                <a:spcPct val="125000"/>
              </a:lnSpc>
            </a:pPr>
            <a:r>
              <a:rPr lang="en-US" altLang="zh-CN" dirty="0">
                <a:effectLst/>
                <a:latin typeface="Times New Roman" panose="02020603050405020304" pitchFamily="18" charset="0"/>
                <a:cs typeface="Times New Roman" panose="02020603050405020304" pitchFamily="18" charset="0"/>
              </a:rPr>
              <a:t> For GM-VSAE, our main goal is to jointly train these components, such that </a:t>
            </a:r>
          </a:p>
          <a:p>
            <a:pPr marL="342900" indent="-342900" algn="just">
              <a:lnSpc>
                <a:spcPct val="125000"/>
              </a:lnSpc>
              <a:buAutoNum type="arabicParenR"/>
            </a:pPr>
            <a:r>
              <a:rPr lang="en-US" altLang="zh-CN" dirty="0">
                <a:effectLst/>
                <a:latin typeface="Times New Roman" panose="02020603050405020304" pitchFamily="18" charset="0"/>
                <a:cs typeface="Times New Roman" panose="02020603050405020304" pitchFamily="18" charset="0"/>
              </a:rPr>
              <a:t>the probability distribution can well characterize the routes of trajectories in the latent space, and </a:t>
            </a:r>
          </a:p>
          <a:p>
            <a:pPr marL="342900" indent="-342900" algn="just">
              <a:lnSpc>
                <a:spcPct val="125000"/>
              </a:lnSpc>
              <a:buAutoNum type="arabicParenR"/>
            </a:pPr>
            <a:r>
              <a:rPr lang="en-US" altLang="zh-CN" dirty="0">
                <a:effectLst/>
                <a:latin typeface="Times New Roman" panose="02020603050405020304" pitchFamily="18" charset="0"/>
                <a:cs typeface="Times New Roman" panose="02020603050405020304" pitchFamily="18" charset="0"/>
              </a:rPr>
              <a:t>the generative network can generate trajectories from latent routes. </a:t>
            </a:r>
          </a:p>
          <a:p>
            <a:pPr indent="457200" algn="just">
              <a:lnSpc>
                <a:spcPct val="125000"/>
              </a:lnSpc>
            </a:pPr>
            <a:r>
              <a:rPr lang="en-US" altLang="zh-CN" dirty="0">
                <a:effectLst/>
                <a:latin typeface="Times New Roman" panose="02020603050405020304" pitchFamily="18" charset="0"/>
                <a:cs typeface="Times New Roman" panose="02020603050405020304" pitchFamily="18" charset="0"/>
              </a:rPr>
              <a:t>The probability distribution of routes and the generative network will be subsequently used for online anomalous trajectory detection in Section V. </a:t>
            </a:r>
          </a:p>
        </p:txBody>
      </p:sp>
    </p:spTree>
    <p:extLst>
      <p:ext uri="{BB962C8B-B14F-4D97-AF65-F5344CB8AC3E}">
        <p14:creationId xmlns:p14="http://schemas.microsoft.com/office/powerpoint/2010/main" val="19640578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152400" y="0"/>
            <a:ext cx="11887200" cy="546902"/>
          </a:xfrm>
        </p:spPr>
        <p:txBody>
          <a:bodyPr>
            <a:normAutofit/>
          </a:bodyPr>
          <a:lstStyle/>
          <a:p>
            <a:r>
              <a:rPr lang="en-US" altLang="zh-CN" sz="3200" dirty="0">
                <a:latin typeface="Times New Roman" panose="02020603050405020304" pitchFamily="18" charset="0"/>
                <a:cs typeface="Times New Roman" panose="02020603050405020304" pitchFamily="18" charset="0"/>
              </a:rPr>
              <a:t>GMVSA</a:t>
            </a:r>
            <a:endParaRPr kumimoji="1" lang="zh-CN" altLang="en-US" sz="3200"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0C946B7C-02B2-C147-8CCA-C45066145471}"/>
              </a:ext>
            </a:extLst>
          </p:cNvPr>
          <p:cNvCxnSpPr>
            <a:cxnSpLocks/>
          </p:cNvCxnSpPr>
          <p:nvPr/>
        </p:nvCxnSpPr>
        <p:spPr>
          <a:xfrm>
            <a:off x="152400" y="648182"/>
            <a:ext cx="1188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5B361A3-F34C-1E4F-9F1B-0F97B18A3B29}"/>
                  </a:ext>
                </a:extLst>
              </p:cNvPr>
              <p:cNvSpPr/>
              <p:nvPr/>
            </p:nvSpPr>
            <p:spPr>
              <a:xfrm>
                <a:off x="511216" y="969382"/>
                <a:ext cx="10820400" cy="4851264"/>
              </a:xfrm>
              <a:prstGeom prst="rect">
                <a:avLst/>
              </a:prstGeom>
            </p:spPr>
            <p:txBody>
              <a:bodyPr wrap="square">
                <a:spAutoFit/>
              </a:bodyPr>
              <a:lstStyle/>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a:t>
                </a:r>
                <a:r>
                  <a:rPr lang="en-US" altLang="zh-CN" sz="2000" b="1" dirty="0">
                    <a:solidFill>
                      <a:srgbClr val="0070C0"/>
                    </a:solidFill>
                    <a:effectLst/>
                    <a:latin typeface="Times New Roman" panose="02020603050405020304" pitchFamily="18" charset="0"/>
                    <a:cs typeface="Times New Roman" panose="02020603050405020304" pitchFamily="18" charset="0"/>
                  </a:rPr>
                  <a:t> Latent Route Inference.</a:t>
                </a:r>
              </a:p>
              <a:p>
                <a:pPr indent="457200" algn="just">
                  <a:lnSpc>
                    <a:spcPct val="125000"/>
                  </a:lnSpc>
                </a:pPr>
                <a:endParaRPr lang="en-US" altLang="zh-CN" sz="2000" b="1" dirty="0">
                  <a:solidFill>
                    <a:srgbClr val="0070C0"/>
                  </a:solidFill>
                  <a:effectLst/>
                  <a:latin typeface="Times New Roman" panose="02020603050405020304" pitchFamily="18" charset="0"/>
                  <a:cs typeface="Times New Roman" panose="02020603050405020304" pitchFamily="18" charset="0"/>
                </a:endParaRPr>
              </a:p>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To achieve this, we propose a route  inference network </a:t>
                </a:r>
                <a14:m>
                  <m:oMath xmlns:m="http://schemas.openxmlformats.org/officeDocument/2006/math">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𝑞</m:t>
                        </m:r>
                      </m:e>
                      <m:sub>
                        <m:r>
                          <a:rPr lang="en-US" altLang="zh-CN" sz="2000" b="0" i="1" dirty="0" smtClean="0">
                            <a:effectLst/>
                            <a:latin typeface="Cambria Math" panose="02040503050406030204" pitchFamily="18" charset="0"/>
                            <a:ea typeface="Cambria Math" panose="02040503050406030204" pitchFamily="18" charset="0"/>
                            <a:cs typeface="Times New Roman" panose="02020603050405020304" pitchFamily="18" charset="0"/>
                          </a:rPr>
                          <m:t>𝜙</m:t>
                        </m:r>
                      </m:sub>
                    </m:sSub>
                    <m:r>
                      <a:rPr lang="el-GR" altLang="zh-CN" sz="2000" i="1" dirty="0"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𝑟</m:t>
                    </m:r>
                    <m:r>
                      <a:rPr lang="en-US" altLang="zh-CN" sz="2000" i="1" dirty="0" err="1"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𝑇</m:t>
                    </m:r>
                    <m:r>
                      <a:rPr lang="en-US" altLang="zh-CN" sz="2000" i="1" dirty="0" smtClean="0">
                        <a:effectLst/>
                        <a:latin typeface="Cambria Math" panose="02040503050406030204" pitchFamily="18" charset="0"/>
                        <a:cs typeface="Times New Roman" panose="02020603050405020304" pitchFamily="18" charset="0"/>
                      </a:rPr>
                      <m:t>)</m:t>
                    </m:r>
                  </m:oMath>
                </a14:m>
                <a:r>
                  <a:rPr lang="en-US" altLang="zh-CN" sz="2000" dirty="0">
                    <a:effectLst/>
                    <a:latin typeface="Times New Roman" panose="02020603050405020304" pitchFamily="18" charset="0"/>
                    <a:cs typeface="Times New Roman" panose="02020603050405020304" pitchFamily="18" charset="0"/>
                  </a:rPr>
                  <a:t>  to </a:t>
                </a:r>
                <a:r>
                  <a:rPr lang="en-US" altLang="zh-CN" sz="2000" dirty="0">
                    <a:solidFill>
                      <a:srgbClr val="FF0000"/>
                    </a:solidFill>
                    <a:effectLst/>
                    <a:latin typeface="Times New Roman" panose="02020603050405020304" pitchFamily="18" charset="0"/>
                    <a:cs typeface="Times New Roman" panose="02020603050405020304" pitchFamily="18" charset="0"/>
                  </a:rPr>
                  <a:t>infer the latent route  </a:t>
                </a:r>
                <a14:m>
                  <m:oMath xmlns:m="http://schemas.openxmlformats.org/officeDocument/2006/math">
                    <m:sSub>
                      <m:sSubPr>
                        <m:ctrlPr>
                          <a:rPr lang="en-US" altLang="zh-CN" sz="2000" b="0" i="1" dirty="0" smtClean="0">
                            <a:solidFill>
                              <a:srgbClr val="FF0000"/>
                            </a:solidFill>
                            <a:effectLst/>
                            <a:latin typeface="Cambria Math" panose="02040503050406030204" pitchFamily="18" charset="0"/>
                            <a:cs typeface="Times New Roman" panose="02020603050405020304" pitchFamily="18" charset="0"/>
                          </a:rPr>
                        </m:ctrlPr>
                      </m:sSubPr>
                      <m:e>
                        <m:r>
                          <a:rPr lang="en-US" altLang="zh-CN" sz="2000" i="1" dirty="0" smtClean="0">
                            <a:solidFill>
                              <a:srgbClr val="FF0000"/>
                            </a:solidFill>
                            <a:effectLst/>
                            <a:latin typeface="Cambria Math" panose="02040503050406030204" pitchFamily="18" charset="0"/>
                            <a:cs typeface="Times New Roman" panose="02020603050405020304" pitchFamily="18" charset="0"/>
                          </a:rPr>
                          <m:t>𝑟</m:t>
                        </m:r>
                      </m:e>
                      <m:sub>
                        <m:r>
                          <a:rPr lang="en-US" altLang="zh-CN" sz="2000" i="1" dirty="0" smtClean="0">
                            <a:solidFill>
                              <a:srgbClr val="FF0000"/>
                            </a:solidFill>
                            <a:effectLst/>
                            <a:latin typeface="Cambria Math" panose="02040503050406030204" pitchFamily="18" charset="0"/>
                            <a:cs typeface="Times New Roman" panose="02020603050405020304" pitchFamily="18" charset="0"/>
                          </a:rPr>
                          <m:t>𝑇</m:t>
                        </m:r>
                      </m:sub>
                    </m:sSub>
                    <m:r>
                      <a:rPr lang="en-US" altLang="zh-CN" sz="2000" i="1" dirty="0" smtClean="0">
                        <a:solidFill>
                          <a:srgbClr val="FF0000"/>
                        </a:solidFill>
                        <a:effectLst/>
                        <a:latin typeface="Cambria Math" panose="02040503050406030204" pitchFamily="18" charset="0"/>
                        <a:cs typeface="Times New Roman" panose="02020603050405020304" pitchFamily="18" charset="0"/>
                      </a:rPr>
                      <m:t> </m:t>
                    </m:r>
                    <m:r>
                      <a:rPr lang="en-US" altLang="zh-CN" sz="2000" i="1" dirty="0" smtClean="0">
                        <a:effectLst/>
                        <a:latin typeface="Cambria Math" panose="02040503050406030204" pitchFamily="18" charset="0"/>
                        <a:cs typeface="Times New Roman" panose="02020603050405020304" pitchFamily="18" charset="0"/>
                      </a:rPr>
                      <m:t>∈ </m:t>
                    </m:r>
                    <m:sSup>
                      <m:sSupPr>
                        <m:ctrlPr>
                          <a:rPr lang="en-US" altLang="zh-CN" sz="2000" b="0" i="1" dirty="0" smtClean="0">
                            <a:effectLst/>
                            <a:latin typeface="Cambria Math" panose="02040503050406030204" pitchFamily="18" charset="0"/>
                            <a:cs typeface="Times New Roman" panose="02020603050405020304" pitchFamily="18" charset="0"/>
                          </a:rPr>
                        </m:ctrlPr>
                      </m:sSupPr>
                      <m:e>
                        <m:r>
                          <a:rPr lang="en-US" altLang="zh-CN" sz="2000" b="0" i="1" dirty="0" smtClean="0">
                            <a:effectLst/>
                            <a:latin typeface="Cambria Math" panose="02040503050406030204" pitchFamily="18" charset="0"/>
                            <a:ea typeface="Cambria Math" panose="02040503050406030204" pitchFamily="18" charset="0"/>
                            <a:cs typeface="Times New Roman" panose="02020603050405020304" pitchFamily="18" charset="0"/>
                          </a:rPr>
                          <m:t>ℝ</m:t>
                        </m:r>
                      </m:e>
                      <m:sup>
                        <m:r>
                          <a:rPr lang="en-US" altLang="zh-CN" sz="2000" i="1" dirty="0" smtClean="0">
                            <a:effectLst/>
                            <a:latin typeface="Cambria Math" panose="02040503050406030204" pitchFamily="18" charset="0"/>
                            <a:cs typeface="Times New Roman" panose="02020603050405020304" pitchFamily="18" charset="0"/>
                          </a:rPr>
                          <m:t>𝑀</m:t>
                        </m:r>
                      </m:sup>
                    </m:sSup>
                    <m:r>
                      <a:rPr lang="en-US" altLang="zh-CN" sz="2000" i="1" dirty="0" smtClean="0">
                        <a:effectLst/>
                        <a:latin typeface="Cambria Math" panose="02040503050406030204" pitchFamily="18" charset="0"/>
                        <a:cs typeface="Times New Roman" panose="02020603050405020304" pitchFamily="18" charset="0"/>
                      </a:rPr>
                      <m:t> </m:t>
                    </m:r>
                  </m:oMath>
                </a14:m>
                <a:r>
                  <a:rPr lang="en-US" altLang="zh-CN" sz="2000" dirty="0">
                    <a:effectLst/>
                    <a:latin typeface="Times New Roman" panose="02020603050405020304" pitchFamily="18" charset="0"/>
                    <a:cs typeface="Times New Roman" panose="02020603050405020304" pitchFamily="18" charset="0"/>
                  </a:rPr>
                  <a:t>for a given trajectory </a:t>
                </a:r>
                <a14:m>
                  <m:oMath xmlns:m="http://schemas.openxmlformats.org/officeDocument/2006/math">
                    <m:r>
                      <a:rPr lang="en-US" altLang="zh-CN" sz="2000" i="1" dirty="0" smtClean="0">
                        <a:latin typeface="Cambria Math" panose="02040503050406030204" pitchFamily="18" charset="0"/>
                        <a:cs typeface="Times New Roman" panose="02020603050405020304" pitchFamily="18" charset="0"/>
                      </a:rPr>
                      <m:t>𝑇</m:t>
                    </m:r>
                    <m:r>
                      <a:rPr lang="en-US" altLang="zh-CN" sz="2000" i="1" dirty="0" smtClean="0">
                        <a:latin typeface="Cambria Math" panose="02040503050406030204" pitchFamily="18" charset="0"/>
                        <a:cs typeface="Times New Roman" panose="02020603050405020304" pitchFamily="18" charset="0"/>
                      </a:rPr>
                      <m:t> = {</m:t>
                    </m:r>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𝑡</m:t>
                        </m:r>
                      </m:e>
                      <m:sub>
                        <m:r>
                          <a:rPr lang="en-US" altLang="zh-CN" sz="2000" i="1" dirty="0" smtClean="0">
                            <a:latin typeface="Cambria Math" panose="02040503050406030204" pitchFamily="18" charset="0"/>
                            <a:cs typeface="Times New Roman" panose="02020603050405020304" pitchFamily="18" charset="0"/>
                          </a:rPr>
                          <m:t>1</m:t>
                        </m:r>
                      </m:sub>
                    </m:sSub>
                    <m:r>
                      <a:rPr lang="en-US" altLang="zh-CN" sz="2000" i="1" dirty="0" smtClean="0">
                        <a:latin typeface="Cambria Math" panose="02040503050406030204" pitchFamily="18" charset="0"/>
                        <a:cs typeface="Times New Roman" panose="02020603050405020304" pitchFamily="18" charset="0"/>
                      </a:rPr>
                      <m:t> → </m:t>
                    </m:r>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smtClean="0">
                            <a:latin typeface="Cambria Math" panose="02040503050406030204" pitchFamily="18" charset="0"/>
                            <a:cs typeface="Times New Roman" panose="02020603050405020304" pitchFamily="18" charset="0"/>
                          </a:rPr>
                          <m:t>𝑡</m:t>
                        </m:r>
                      </m:e>
                      <m:sub>
                        <m:r>
                          <a:rPr lang="en-US" altLang="zh-CN" sz="2000" i="1" dirty="0" smtClean="0">
                            <a:latin typeface="Cambria Math" panose="02040503050406030204" pitchFamily="18" charset="0"/>
                            <a:cs typeface="Times New Roman" panose="02020603050405020304" pitchFamily="18" charset="0"/>
                          </a:rPr>
                          <m:t>2</m:t>
                        </m:r>
                      </m:sub>
                    </m:sSub>
                    <m:r>
                      <a:rPr lang="en-US" altLang="zh-CN" sz="2000" i="1" dirty="0" smtClean="0">
                        <a:latin typeface="Cambria Math" panose="02040503050406030204" pitchFamily="18" charset="0"/>
                        <a:cs typeface="Times New Roman" panose="02020603050405020304" pitchFamily="18" charset="0"/>
                      </a:rPr>
                      <m:t> → … → </m:t>
                    </m:r>
                    <m:sSub>
                      <m:sSubPr>
                        <m:ctrlPr>
                          <a:rPr lang="en-US" altLang="zh-CN" sz="2000" b="0" i="1" dirty="0" smtClean="0">
                            <a:latin typeface="Cambria Math" panose="02040503050406030204" pitchFamily="18" charset="0"/>
                            <a:cs typeface="Times New Roman" panose="02020603050405020304" pitchFamily="18" charset="0"/>
                          </a:rPr>
                        </m:ctrlPr>
                      </m:sSubPr>
                      <m:e>
                        <m:r>
                          <a:rPr lang="en-US" altLang="zh-CN" sz="2000" i="1" dirty="0" err="1" smtClean="0">
                            <a:latin typeface="Cambria Math" panose="02040503050406030204" pitchFamily="18" charset="0"/>
                            <a:cs typeface="Times New Roman" panose="02020603050405020304" pitchFamily="18" charset="0"/>
                          </a:rPr>
                          <m:t>𝑡</m:t>
                        </m:r>
                      </m:e>
                      <m:sub>
                        <m:r>
                          <a:rPr lang="en-US" altLang="zh-CN" sz="2000" i="1" dirty="0" err="1" smtClean="0">
                            <a:latin typeface="Cambria Math" panose="02040503050406030204" pitchFamily="18" charset="0"/>
                            <a:cs typeface="Times New Roman" panose="02020603050405020304" pitchFamily="18" charset="0"/>
                          </a:rPr>
                          <m:t>𝑛</m:t>
                        </m:r>
                      </m:sub>
                    </m:sSub>
                    <m:r>
                      <a:rPr lang="en-US" altLang="zh-CN" sz="2000" i="1" dirty="0" smtClean="0">
                        <a:latin typeface="Cambria Math" panose="02040503050406030204" pitchFamily="18" charset="0"/>
                        <a:cs typeface="Times New Roman" panose="02020603050405020304" pitchFamily="18" charset="0"/>
                      </a:rPr>
                      <m:t>} </m:t>
                    </m:r>
                  </m:oMath>
                </a14:m>
                <a:r>
                  <a:rPr lang="en-US" altLang="zh-CN" sz="2000" dirty="0">
                    <a:effectLst/>
                    <a:latin typeface="Times New Roman" panose="02020603050405020304" pitchFamily="18" charset="0"/>
                    <a:cs typeface="Times New Roman" panose="02020603050405020304" pitchFamily="18" charset="0"/>
                  </a:rPr>
                  <a:t> Here, </a:t>
                </a:r>
                <a14:m>
                  <m:oMath xmlns:m="http://schemas.openxmlformats.org/officeDocument/2006/math">
                    <m:r>
                      <a:rPr lang="en-US" altLang="zh-CN" sz="2000" b="0" i="1" dirty="0" smtClean="0">
                        <a:effectLst/>
                        <a:latin typeface="Cambria Math" panose="02040503050406030204" pitchFamily="18" charset="0"/>
                        <a:ea typeface="Cambria Math" panose="02040503050406030204" pitchFamily="18" charset="0"/>
                        <a:cs typeface="Times New Roman" panose="02020603050405020304" pitchFamily="18" charset="0"/>
                      </a:rPr>
                      <m:t>𝜙</m:t>
                    </m:r>
                    <m:r>
                      <a:rPr lang="en-US" altLang="zh-CN" sz="2000" b="0" i="1" dirty="0" smtClean="0">
                        <a:effectLst/>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000" dirty="0">
                    <a:effectLst/>
                    <a:latin typeface="Times New Roman" panose="02020603050405020304" pitchFamily="18" charset="0"/>
                    <a:cs typeface="Times New Roman" panose="02020603050405020304" pitchFamily="18" charset="0"/>
                  </a:rPr>
                  <a:t>represents the parameters of </a:t>
                </a:r>
                <a14:m>
                  <m:oMath xmlns:m="http://schemas.openxmlformats.org/officeDocument/2006/math">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𝑞</m:t>
                        </m:r>
                      </m:e>
                      <m:sub>
                        <m:r>
                          <a:rPr lang="en-US" altLang="zh-CN" sz="2000" b="0" i="1" dirty="0" smtClean="0">
                            <a:effectLst/>
                            <a:latin typeface="Cambria Math" panose="02040503050406030204" pitchFamily="18" charset="0"/>
                            <a:ea typeface="Cambria Math" panose="02040503050406030204" pitchFamily="18" charset="0"/>
                            <a:cs typeface="Times New Roman" panose="02020603050405020304" pitchFamily="18" charset="0"/>
                          </a:rPr>
                          <m:t>𝜙</m:t>
                        </m:r>
                      </m:sub>
                    </m:sSub>
                    <m:r>
                      <a:rPr lang="el-GR" altLang="zh-CN" sz="2000" i="1" dirty="0"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𝑟</m:t>
                    </m:r>
                    <m:r>
                      <a:rPr lang="en-US" altLang="zh-CN" sz="2000" i="1" dirty="0" err="1"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𝑇</m:t>
                    </m:r>
                    <m:r>
                      <a:rPr lang="en-US" altLang="zh-CN" sz="2000" i="1" dirty="0" smtClean="0">
                        <a:effectLst/>
                        <a:latin typeface="Cambria Math" panose="02040503050406030204" pitchFamily="18" charset="0"/>
                        <a:cs typeface="Times New Roman" panose="02020603050405020304" pitchFamily="18" charset="0"/>
                      </a:rPr>
                      <m:t>)</m:t>
                    </m:r>
                  </m:oMath>
                </a14:m>
                <a:r>
                  <a:rPr lang="en-US" altLang="zh-CN" sz="2000" dirty="0">
                    <a:effectLst/>
                    <a:latin typeface="Times New Roman" panose="02020603050405020304" pitchFamily="18" charset="0"/>
                    <a:cs typeface="Times New Roman" panose="02020603050405020304" pitchFamily="18" charset="0"/>
                  </a:rPr>
                  <a:t>  and </a:t>
                </a:r>
                <a14:m>
                  <m:oMath xmlns:m="http://schemas.openxmlformats.org/officeDocument/2006/math">
                    <m:r>
                      <a:rPr lang="en-US" altLang="zh-CN" sz="2000" i="1" dirty="0" smtClean="0">
                        <a:effectLst/>
                        <a:latin typeface="Cambria Math" panose="02040503050406030204" pitchFamily="18" charset="0"/>
                        <a:cs typeface="Times New Roman" panose="02020603050405020304" pitchFamily="18" charset="0"/>
                      </a:rPr>
                      <m:t>𝑀</m:t>
                    </m:r>
                  </m:oMath>
                </a14:m>
                <a:r>
                  <a:rPr lang="en-US" altLang="zh-CN" sz="2000" dirty="0">
                    <a:effectLst/>
                    <a:latin typeface="Times New Roman" panose="02020603050405020304" pitchFamily="18" charset="0"/>
                    <a:cs typeface="Times New Roman" panose="02020603050405020304" pitchFamily="18" charset="0"/>
                  </a:rPr>
                  <a:t> represents the dimensionality of the latent route space.</a:t>
                </a:r>
              </a:p>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In particular, we implement </a:t>
                </a:r>
                <a14:m>
                  <m:oMath xmlns:m="http://schemas.openxmlformats.org/officeDocument/2006/math">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𝑞</m:t>
                        </m:r>
                      </m:e>
                      <m:sub>
                        <m:r>
                          <a:rPr lang="en-US" altLang="zh-CN" sz="2000" b="0" i="1" dirty="0" smtClean="0">
                            <a:effectLst/>
                            <a:latin typeface="Cambria Math" panose="02040503050406030204" pitchFamily="18" charset="0"/>
                            <a:ea typeface="Cambria Math" panose="02040503050406030204" pitchFamily="18" charset="0"/>
                            <a:cs typeface="Times New Roman" panose="02020603050405020304" pitchFamily="18" charset="0"/>
                          </a:rPr>
                          <m:t>𝜙</m:t>
                        </m:r>
                      </m:sub>
                    </m:sSub>
                    <m:r>
                      <a:rPr lang="el-GR" altLang="zh-CN" sz="2000" i="1" dirty="0"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𝑟</m:t>
                    </m:r>
                    <m:r>
                      <a:rPr lang="en-US" altLang="zh-CN" sz="2000" i="1" dirty="0" err="1"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𝑇</m:t>
                    </m:r>
                    <m:r>
                      <a:rPr lang="en-US" altLang="zh-CN" sz="2000" i="1" dirty="0" smtClean="0">
                        <a:effectLst/>
                        <a:latin typeface="Cambria Math" panose="02040503050406030204" pitchFamily="18" charset="0"/>
                        <a:cs typeface="Times New Roman" panose="02020603050405020304" pitchFamily="18" charset="0"/>
                      </a:rPr>
                      <m:t>)</m:t>
                    </m:r>
                  </m:oMath>
                </a14:m>
                <a:r>
                  <a:rPr lang="en-US" altLang="zh-CN" sz="2000" dirty="0">
                    <a:effectLst/>
                    <a:latin typeface="Times New Roman" panose="02020603050405020304" pitchFamily="18" charset="0"/>
                    <a:cs typeface="Times New Roman" panose="02020603050405020304" pitchFamily="18" charset="0"/>
                  </a:rPr>
                  <a:t> with a recurrent neural network (RNN), which </a:t>
                </a:r>
                <a:r>
                  <a:rPr lang="en-US" altLang="zh-CN" sz="2000" dirty="0">
                    <a:solidFill>
                      <a:srgbClr val="FF0000"/>
                    </a:solidFill>
                    <a:effectLst/>
                    <a:latin typeface="Times New Roman" panose="02020603050405020304" pitchFamily="18" charset="0"/>
                    <a:cs typeface="Times New Roman" panose="02020603050405020304" pitchFamily="18" charset="0"/>
                  </a:rPr>
                  <a:t>accepts variable-length trajectories as inputs and can capture the sequential information behind trajectories</a:t>
                </a:r>
                <a:r>
                  <a:rPr lang="en-US" altLang="zh-CN" sz="2000" dirty="0">
                    <a:effectLst/>
                    <a:latin typeface="Times New Roman" panose="02020603050405020304" pitchFamily="18" charset="0"/>
                    <a:cs typeface="Times New Roman" panose="02020603050405020304" pitchFamily="18" charset="0"/>
                  </a:rPr>
                  <a:t>.</a:t>
                </a:r>
              </a:p>
              <a:p>
                <a:pPr indent="457200" algn="just">
                  <a:lnSpc>
                    <a:spcPct val="125000"/>
                  </a:lnSpc>
                </a:pPr>
                <a:endParaRPr lang="en-US" altLang="zh-CN" sz="2000" dirty="0">
                  <a:latin typeface="Times New Roman" panose="02020603050405020304" pitchFamily="18" charset="0"/>
                  <a:cs typeface="Times New Roman" panose="02020603050405020304" pitchFamily="18" charset="0"/>
                </a:endParaRPr>
              </a:p>
              <a:p>
                <a:pPr indent="457200" algn="just">
                  <a:lnSpc>
                    <a:spcPct val="125000"/>
                  </a:lnSpc>
                </a:pPr>
                <a14:m>
                  <m:oMathPara xmlns:m="http://schemas.openxmlformats.org/officeDocument/2006/math">
                    <m:oMathParaPr>
                      <m:jc m:val="centerGroup"/>
                    </m:oMathParaPr>
                    <m:oMath xmlns:m="http://schemas.openxmlformats.org/officeDocument/2006/math">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𝑟</m:t>
                          </m:r>
                        </m:e>
                        <m:sub>
                          <m:r>
                            <a:rPr lang="en-US" altLang="zh-CN" sz="2000" i="1" dirty="0" smtClean="0">
                              <a:effectLst/>
                              <a:latin typeface="Cambria Math" panose="02040503050406030204" pitchFamily="18" charset="0"/>
                              <a:cs typeface="Times New Roman" panose="02020603050405020304" pitchFamily="18" charset="0"/>
                            </a:rPr>
                            <m:t>𝑇</m:t>
                          </m:r>
                        </m:sub>
                      </m:sSub>
                      <m:r>
                        <a:rPr lang="en-US" altLang="zh-CN" sz="2000" i="1" dirty="0" smtClean="0">
                          <a:effectLst/>
                          <a:latin typeface="Cambria Math" panose="02040503050406030204" pitchFamily="18" charset="0"/>
                          <a:cs typeface="Times New Roman" panose="02020603050405020304" pitchFamily="18" charset="0"/>
                        </a:rPr>
                        <m:t> ∼</m:t>
                      </m:r>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n-US" altLang="zh-CN" sz="2000" i="1" dirty="0" smtClean="0">
                              <a:effectLst/>
                              <a:latin typeface="Cambria Math" panose="02040503050406030204" pitchFamily="18" charset="0"/>
                              <a:cs typeface="Times New Roman" panose="02020603050405020304" pitchFamily="18" charset="0"/>
                            </a:rPr>
                            <m:t>𝑞</m:t>
                          </m:r>
                        </m:e>
                        <m:sub>
                          <m:r>
                            <a:rPr lang="en-US" altLang="zh-CN" sz="2000" b="0" i="1" dirty="0" smtClean="0">
                              <a:effectLst/>
                              <a:latin typeface="Cambria Math" panose="02040503050406030204" pitchFamily="18" charset="0"/>
                              <a:ea typeface="Cambria Math" panose="02040503050406030204" pitchFamily="18" charset="0"/>
                              <a:cs typeface="Times New Roman" panose="02020603050405020304" pitchFamily="18" charset="0"/>
                            </a:rPr>
                            <m:t>𝜙</m:t>
                          </m:r>
                        </m:sub>
                      </m:sSub>
                      <m:r>
                        <a:rPr lang="el-GR" altLang="zh-CN" sz="2000" i="1" dirty="0"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𝑟</m:t>
                      </m:r>
                      <m:r>
                        <a:rPr lang="en-US" altLang="zh-CN" sz="2000" i="1" dirty="0" err="1" smtClean="0">
                          <a:effectLst/>
                          <a:latin typeface="Cambria Math" panose="02040503050406030204" pitchFamily="18" charset="0"/>
                          <a:cs typeface="Times New Roman" panose="02020603050405020304" pitchFamily="18" charset="0"/>
                        </a:rPr>
                        <m:t>|</m:t>
                      </m:r>
                      <m:r>
                        <a:rPr lang="en-US" altLang="zh-CN" sz="2000" i="1" dirty="0" err="1" smtClean="0">
                          <a:effectLst/>
                          <a:latin typeface="Cambria Math" panose="02040503050406030204" pitchFamily="18" charset="0"/>
                          <a:cs typeface="Times New Roman" panose="02020603050405020304" pitchFamily="18" charset="0"/>
                        </a:rPr>
                        <m:t>𝑇</m:t>
                      </m:r>
                      <m:r>
                        <a:rPr lang="en-US" altLang="zh-CN" sz="2000" b="0" i="1" dirty="0" smtClean="0">
                          <a:effectLst/>
                          <a:latin typeface="Cambria Math" panose="02040503050406030204" pitchFamily="18" charset="0"/>
                          <a:cs typeface="Times New Roman" panose="02020603050405020304" pitchFamily="18" charset="0"/>
                        </a:rPr>
                        <m:t>)</m:t>
                      </m:r>
                      <m:r>
                        <a:rPr lang="en-US" altLang="zh-CN" sz="2000" i="1" dirty="0" smtClean="0">
                          <a:effectLst/>
                          <a:latin typeface="Cambria Math" panose="02040503050406030204" pitchFamily="18" charset="0"/>
                          <a:cs typeface="Times New Roman" panose="02020603050405020304" pitchFamily="18" charset="0"/>
                        </a:rPr>
                        <m:t>= </m:t>
                      </m:r>
                      <m:r>
                        <a:rPr lang="en-US" altLang="zh-CN" sz="2000" i="1" dirty="0" smtClean="0">
                          <a:effectLst/>
                          <a:latin typeface="Cambria Math" panose="02040503050406030204" pitchFamily="18" charset="0"/>
                          <a:cs typeface="Times New Roman" panose="02020603050405020304" pitchFamily="18" charset="0"/>
                        </a:rPr>
                        <m:t>𝑁</m:t>
                      </m:r>
                      <m:r>
                        <a:rPr lang="en-US" altLang="zh-CN" sz="2000" i="1" dirty="0" smtClean="0">
                          <a:effectLst/>
                          <a:latin typeface="Cambria Math" panose="02040503050406030204" pitchFamily="18" charset="0"/>
                          <a:cs typeface="Times New Roman" panose="02020603050405020304" pitchFamily="18" charset="0"/>
                        </a:rPr>
                        <m:t>(</m:t>
                      </m:r>
                      <m:sSub>
                        <m:sSubPr>
                          <m:ctrlPr>
                            <a:rPr lang="en-US" altLang="zh-CN" sz="2000" b="0" i="1" dirty="0" smtClean="0">
                              <a:effectLst/>
                              <a:latin typeface="Cambria Math" panose="02040503050406030204" pitchFamily="18" charset="0"/>
                              <a:cs typeface="Times New Roman" panose="02020603050405020304" pitchFamily="18" charset="0"/>
                            </a:rPr>
                          </m:ctrlPr>
                        </m:sSubPr>
                        <m:e>
                          <m:r>
                            <a:rPr lang="el-GR" altLang="zh-CN" sz="2000" i="1" dirty="0" smtClean="0">
                              <a:effectLst/>
                              <a:latin typeface="Cambria Math" panose="02040503050406030204" pitchFamily="18" charset="0"/>
                              <a:cs typeface="Times New Roman" panose="02020603050405020304" pitchFamily="18" charset="0"/>
                            </a:rPr>
                            <m:t>𝜇</m:t>
                          </m:r>
                        </m:e>
                        <m:sub>
                          <m:r>
                            <a:rPr lang="en-US" altLang="zh-CN" sz="2000" i="1" dirty="0" smtClean="0">
                              <a:effectLst/>
                              <a:latin typeface="Cambria Math" panose="02040503050406030204" pitchFamily="18" charset="0"/>
                              <a:cs typeface="Times New Roman" panose="02020603050405020304" pitchFamily="18" charset="0"/>
                            </a:rPr>
                            <m:t>𝑇</m:t>
                          </m:r>
                        </m:sub>
                      </m:sSub>
                      <m:r>
                        <a:rPr lang="en-US" altLang="zh-CN" sz="2000" i="1" dirty="0" smtClean="0">
                          <a:effectLst/>
                          <a:latin typeface="Cambria Math" panose="02040503050406030204" pitchFamily="18" charset="0"/>
                          <a:cs typeface="Times New Roman" panose="02020603050405020304" pitchFamily="18" charset="0"/>
                        </a:rPr>
                        <m:t> ,</m:t>
                      </m:r>
                      <m:sSubSup>
                        <m:sSubSupPr>
                          <m:ctrlPr>
                            <a:rPr lang="en-US" altLang="zh-CN" sz="2000" b="0" i="1" dirty="0" smtClean="0">
                              <a:effectLst/>
                              <a:latin typeface="Cambria Math" panose="02040503050406030204" pitchFamily="18" charset="0"/>
                              <a:cs typeface="Times New Roman" panose="02020603050405020304" pitchFamily="18" charset="0"/>
                            </a:rPr>
                          </m:ctrlPr>
                        </m:sSubSupPr>
                        <m:e>
                          <m:r>
                            <a:rPr lang="el-GR" altLang="zh-CN" sz="2000" i="1" dirty="0" smtClean="0">
                              <a:effectLst/>
                              <a:latin typeface="Cambria Math" panose="02040503050406030204" pitchFamily="18" charset="0"/>
                              <a:cs typeface="Times New Roman" panose="02020603050405020304" pitchFamily="18" charset="0"/>
                            </a:rPr>
                            <m:t>𝜎</m:t>
                          </m:r>
                        </m:e>
                        <m:sub>
                          <m:r>
                            <a:rPr lang="en-US" altLang="zh-CN" sz="2000" i="1" dirty="0" smtClean="0">
                              <a:effectLst/>
                              <a:latin typeface="Cambria Math" panose="02040503050406030204" pitchFamily="18" charset="0"/>
                              <a:cs typeface="Times New Roman" panose="02020603050405020304" pitchFamily="18" charset="0"/>
                            </a:rPr>
                            <m:t>𝑇</m:t>
                          </m:r>
                        </m:sub>
                        <m:sup>
                          <m:r>
                            <a:rPr lang="el-GR" altLang="zh-CN" sz="2000" i="1" dirty="0" smtClean="0">
                              <a:effectLst/>
                              <a:latin typeface="Cambria Math" panose="02040503050406030204" pitchFamily="18" charset="0"/>
                              <a:cs typeface="Times New Roman" panose="02020603050405020304" pitchFamily="18" charset="0"/>
                            </a:rPr>
                            <m:t>2</m:t>
                          </m:r>
                        </m:sup>
                      </m:sSubSup>
                      <m:r>
                        <a:rPr lang="en-US" altLang="zh-CN" sz="2000" i="1" dirty="0" smtClean="0">
                          <a:effectLst/>
                          <a:latin typeface="Cambria Math" panose="02040503050406030204" pitchFamily="18" charset="0"/>
                          <a:cs typeface="Times New Roman" panose="02020603050405020304" pitchFamily="18" charset="0"/>
                        </a:rPr>
                        <m:t> </m:t>
                      </m:r>
                      <m:r>
                        <a:rPr lang="en-US" altLang="zh-CN" sz="2000" b="0" i="1" dirty="0" smtClean="0">
                          <a:effectLst/>
                          <a:latin typeface="Cambria Math" panose="02040503050406030204" pitchFamily="18" charset="0"/>
                          <a:cs typeface="Times New Roman" panose="02020603050405020304" pitchFamily="18" charset="0"/>
                        </a:rPr>
                        <m:t>⋅</m:t>
                      </m:r>
                      <m:r>
                        <a:rPr lang="en-US" altLang="zh-CN" sz="2000" i="1" dirty="0" smtClean="0">
                          <a:effectLst/>
                          <a:latin typeface="Cambria Math" panose="02040503050406030204" pitchFamily="18" charset="0"/>
                          <a:cs typeface="Times New Roman" panose="02020603050405020304" pitchFamily="18" charset="0"/>
                        </a:rPr>
                        <m:t>𝐼</m:t>
                      </m:r>
                      <m:r>
                        <a:rPr lang="en-US" altLang="zh-CN" sz="2000" i="1" dirty="0" smtClean="0">
                          <a:effectLst/>
                          <a:latin typeface="Cambria Math" panose="02040503050406030204" pitchFamily="18" charset="0"/>
                          <a:cs typeface="Times New Roman" panose="02020603050405020304" pitchFamily="18" charset="0"/>
                        </a:rPr>
                        <m:t>)</m:t>
                      </m:r>
                    </m:oMath>
                  </m:oMathPara>
                </a14:m>
                <a:endParaRPr lang="en-US" altLang="zh-CN" sz="2000" dirty="0">
                  <a:effectLst/>
                  <a:latin typeface="Times New Roman" panose="02020603050405020304" pitchFamily="18" charset="0"/>
                  <a:cs typeface="Times New Roman" panose="02020603050405020304" pitchFamily="18" charset="0"/>
                </a:endParaRPr>
              </a:p>
              <a:p>
                <a:pPr indent="457200" algn="just">
                  <a:lnSpc>
                    <a:spcPct val="125000"/>
                  </a:lnSpc>
                </a:pPr>
                <a:endParaRPr lang="en-US" altLang="zh-CN" sz="2000" dirty="0">
                  <a:latin typeface="Times New Roman" panose="02020603050405020304" pitchFamily="18" charset="0"/>
                  <a:cs typeface="Times New Roman" panose="02020603050405020304" pitchFamily="18" charset="0"/>
                </a:endParaRPr>
              </a:p>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With the help of RNN, we are able to capture the sequential information of trajectories and represent their latent routes in the latent route space.</a:t>
                </a:r>
              </a:p>
            </p:txBody>
          </p:sp>
        </mc:Choice>
        <mc:Fallback xmlns="">
          <p:sp>
            <p:nvSpPr>
              <p:cNvPr id="6" name="矩形 5">
                <a:extLst>
                  <a:ext uri="{FF2B5EF4-FFF2-40B4-BE49-F238E27FC236}">
                    <a16:creationId xmlns:a16="http://schemas.microsoft.com/office/drawing/2014/main" id="{85B361A3-F34C-1E4F-9F1B-0F97B18A3B29}"/>
                  </a:ext>
                </a:extLst>
              </p:cNvPr>
              <p:cNvSpPr>
                <a:spLocks noRot="1" noChangeAspect="1" noMove="1" noResize="1" noEditPoints="1" noAdjustHandles="1" noChangeArrowheads="1" noChangeShapeType="1" noTextEdit="1"/>
              </p:cNvSpPr>
              <p:nvPr/>
            </p:nvSpPr>
            <p:spPr>
              <a:xfrm>
                <a:off x="511216" y="969382"/>
                <a:ext cx="10820400" cy="4851264"/>
              </a:xfrm>
              <a:prstGeom prst="rect">
                <a:avLst/>
              </a:prstGeom>
              <a:blipFill>
                <a:blip r:embed="rId3"/>
                <a:stretch>
                  <a:fillRect l="-587" r="-587" b="-130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7195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64608C-6F2A-D646-AF42-E51186767C20}"/>
              </a:ext>
            </a:extLst>
          </p:cNvPr>
          <p:cNvSpPr>
            <a:spLocks noGrp="1"/>
          </p:cNvSpPr>
          <p:nvPr>
            <p:ph type="ctrTitle"/>
          </p:nvPr>
        </p:nvSpPr>
        <p:spPr>
          <a:xfrm>
            <a:off x="152400" y="0"/>
            <a:ext cx="11887200" cy="546902"/>
          </a:xfrm>
        </p:spPr>
        <p:txBody>
          <a:bodyPr>
            <a:normAutofit/>
          </a:bodyPr>
          <a:lstStyle/>
          <a:p>
            <a:r>
              <a:rPr lang="en-US" altLang="zh-CN" sz="3200" dirty="0">
                <a:latin typeface="Times New Roman" panose="02020603050405020304" pitchFamily="18" charset="0"/>
                <a:cs typeface="Times New Roman" panose="02020603050405020304" pitchFamily="18" charset="0"/>
              </a:rPr>
              <a:t>GMVSA</a:t>
            </a:r>
            <a:endParaRPr kumimoji="1" lang="zh-CN" altLang="en-US" sz="3200" dirty="0">
              <a:latin typeface="Times New Roman" panose="02020603050405020304" pitchFamily="18" charset="0"/>
              <a:cs typeface="Times New Roman" panose="02020603050405020304" pitchFamily="18" charset="0"/>
            </a:endParaRPr>
          </a:p>
        </p:txBody>
      </p:sp>
      <p:cxnSp>
        <p:nvCxnSpPr>
          <p:cNvPr id="4" name="直线连接符 3">
            <a:extLst>
              <a:ext uri="{FF2B5EF4-FFF2-40B4-BE49-F238E27FC236}">
                <a16:creationId xmlns:a16="http://schemas.microsoft.com/office/drawing/2014/main" id="{0C946B7C-02B2-C147-8CCA-C45066145471}"/>
              </a:ext>
            </a:extLst>
          </p:cNvPr>
          <p:cNvCxnSpPr>
            <a:cxnSpLocks/>
          </p:cNvCxnSpPr>
          <p:nvPr/>
        </p:nvCxnSpPr>
        <p:spPr>
          <a:xfrm>
            <a:off x="152400" y="648182"/>
            <a:ext cx="11887200" cy="0"/>
          </a:xfrm>
          <a:prstGeom prst="line">
            <a:avLst/>
          </a:prstGeom>
          <a:ln w="38100">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85B361A3-F34C-1E4F-9F1B-0F97B18A3B29}"/>
              </a:ext>
            </a:extLst>
          </p:cNvPr>
          <p:cNvSpPr/>
          <p:nvPr/>
        </p:nvSpPr>
        <p:spPr>
          <a:xfrm>
            <a:off x="511216" y="969382"/>
            <a:ext cx="10820400" cy="3133999"/>
          </a:xfrm>
          <a:prstGeom prst="rect">
            <a:avLst/>
          </a:prstGeom>
        </p:spPr>
        <p:txBody>
          <a:bodyPr wrap="square">
            <a:spAutoFit/>
          </a:bodyPr>
          <a:lstStyle/>
          <a:p>
            <a:pPr indent="457200" algn="just">
              <a:lnSpc>
                <a:spcPct val="125000"/>
              </a:lnSpc>
            </a:pPr>
            <a:r>
              <a:rPr lang="en-US" altLang="zh-CN" sz="2000" dirty="0">
                <a:effectLst/>
                <a:latin typeface="Times New Roman" panose="02020603050405020304" pitchFamily="18" charset="0"/>
                <a:cs typeface="Times New Roman" panose="02020603050405020304" pitchFamily="18" charset="0"/>
              </a:rPr>
              <a:t> </a:t>
            </a:r>
            <a:r>
              <a:rPr lang="en-US" altLang="zh-CN" sz="2000" b="1" dirty="0">
                <a:solidFill>
                  <a:srgbClr val="0070C0"/>
                </a:solidFill>
                <a:effectLst/>
                <a:latin typeface="Times New Roman" panose="02020603050405020304" pitchFamily="18" charset="0"/>
                <a:cs typeface="Times New Roman" panose="02020603050405020304" pitchFamily="18" charset="0"/>
              </a:rPr>
              <a:t> Latent Route Inference</a:t>
            </a:r>
            <a:r>
              <a:rPr lang="zh-CN" altLang="en-US" sz="2000" b="1" dirty="0">
                <a:solidFill>
                  <a:srgbClr val="0070C0"/>
                </a:solidFill>
                <a:effectLst/>
                <a:latin typeface="Times New Roman" panose="02020603050405020304" pitchFamily="18" charset="0"/>
                <a:cs typeface="Times New Roman" panose="02020603050405020304" pitchFamily="18" charset="0"/>
              </a:rPr>
              <a:t>：</a:t>
            </a:r>
            <a:r>
              <a:rPr lang="en-US" altLang="zh-CN" sz="2000" b="1" dirty="0">
                <a:solidFill>
                  <a:srgbClr val="0070C0"/>
                </a:solidFill>
                <a:latin typeface="Times New Roman" panose="02020603050405020304" pitchFamily="18" charset="0"/>
                <a:cs typeface="Times New Roman" panose="02020603050405020304" pitchFamily="18" charset="0"/>
              </a:rPr>
              <a:t>R</a:t>
            </a:r>
            <a:r>
              <a:rPr lang="en-US" altLang="zh-CN" sz="2000" b="1" dirty="0">
                <a:solidFill>
                  <a:srgbClr val="0070C0"/>
                </a:solidFill>
                <a:effectLst/>
                <a:latin typeface="Times New Roman" panose="02020603050405020304" pitchFamily="18" charset="0"/>
                <a:cs typeface="Times New Roman" panose="02020603050405020304" pitchFamily="18" charset="0"/>
              </a:rPr>
              <a:t>NN</a:t>
            </a:r>
            <a:endParaRPr lang="en-US" altLang="zh-CN" sz="2000" b="1" dirty="0">
              <a:solidFill>
                <a:srgbClr val="0070C0"/>
              </a:solidFill>
              <a:latin typeface="Times New Roman" panose="02020603050405020304" pitchFamily="18" charset="0"/>
              <a:cs typeface="Times New Roman" panose="02020603050405020304" pitchFamily="18" charset="0"/>
            </a:endParaRPr>
          </a:p>
          <a:p>
            <a:pPr indent="457200" algn="just">
              <a:lnSpc>
                <a:spcPct val="125000"/>
              </a:lnSpc>
            </a:pPr>
            <a:r>
              <a:rPr lang="en-US" altLang="zh-CN" sz="2000" dirty="0">
                <a:latin typeface="Times New Roman" panose="02020603050405020304" pitchFamily="18" charset="0"/>
                <a:cs typeface="Times New Roman" panose="02020603050405020304" pitchFamily="18" charset="0"/>
              </a:rPr>
              <a:t>A recurrent neural network (RNN) is a class of artificial neural networks where connections between nodes form a directed graph along a temporal sequence. </a:t>
            </a:r>
            <a:r>
              <a:rPr lang="en-US" altLang="zh-CN" sz="2000" b="1" dirty="0">
                <a:solidFill>
                  <a:srgbClr val="FF0000"/>
                </a:solidFill>
                <a:latin typeface="Times New Roman" panose="02020603050405020304" pitchFamily="18" charset="0"/>
                <a:cs typeface="Times New Roman" panose="02020603050405020304" pitchFamily="18" charset="0"/>
              </a:rPr>
              <a:t>This allows it to exhibit temporal dynamic behavior.</a:t>
            </a:r>
            <a:r>
              <a:rPr lang="en-US" altLang="zh-CN" sz="2000" dirty="0">
                <a:latin typeface="Times New Roman" panose="02020603050405020304" pitchFamily="18" charset="0"/>
                <a:cs typeface="Times New Roman" panose="02020603050405020304" pitchFamily="18" charset="0"/>
              </a:rPr>
              <a:t> Derived from feedforward neural networks, RNNs can use their internal state (memory) to process variable length sequences of inputs. This makes them applicable to tasks such as unsegmented, connected handwriting recognition or speech recognition.</a:t>
            </a:r>
          </a:p>
          <a:p>
            <a:pPr indent="457200" algn="just">
              <a:lnSpc>
                <a:spcPct val="125000"/>
              </a:lnSpc>
            </a:pPr>
            <a:endParaRPr lang="en-US" altLang="zh-CN" sz="2000" dirty="0">
              <a:effectLst/>
              <a:latin typeface="Times New Roman" panose="02020603050405020304" pitchFamily="18" charset="0"/>
              <a:cs typeface="Times New Roman" panose="02020603050405020304" pitchFamily="18" charset="0"/>
            </a:endParaRPr>
          </a:p>
          <a:p>
            <a:pPr indent="457200" algn="just">
              <a:lnSpc>
                <a:spcPct val="125000"/>
              </a:lnSpc>
            </a:pPr>
            <a:endParaRPr lang="en-US" altLang="zh-CN" sz="2000" dirty="0">
              <a:effectLst/>
              <a:latin typeface="Times New Roman" panose="02020603050405020304" pitchFamily="18" charset="0"/>
              <a:cs typeface="Times New Roman" panose="02020603050405020304" pitchFamily="18" charset="0"/>
            </a:endParaRPr>
          </a:p>
        </p:txBody>
      </p:sp>
      <p:sp>
        <p:nvSpPr>
          <p:cNvPr id="3" name="椭圆 2">
            <a:extLst>
              <a:ext uri="{FF2B5EF4-FFF2-40B4-BE49-F238E27FC236}">
                <a16:creationId xmlns:a16="http://schemas.microsoft.com/office/drawing/2014/main" id="{E304CA9B-13EC-6049-AD6B-F5D3FB19A7D4}"/>
              </a:ext>
            </a:extLst>
          </p:cNvPr>
          <p:cNvSpPr/>
          <p:nvPr/>
        </p:nvSpPr>
        <p:spPr>
          <a:xfrm>
            <a:off x="1783080" y="5920160"/>
            <a:ext cx="571500" cy="60579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tx1"/>
                </a:solidFill>
                <a:latin typeface="Times New Roman" panose="02020603050405020304" pitchFamily="18" charset="0"/>
                <a:cs typeface="Times New Roman" panose="02020603050405020304" pitchFamily="18" charset="0"/>
              </a:rPr>
              <a:t>X</a:t>
            </a:r>
            <a:endParaRPr kumimoji="1" lang="zh-CN" altLang="en-US" sz="2000" b="1" dirty="0">
              <a:solidFill>
                <a:schemeClr val="tx1"/>
              </a:solidFill>
              <a:latin typeface="Times New Roman" panose="02020603050405020304" pitchFamily="18" charset="0"/>
              <a:cs typeface="Times New Roman" panose="02020603050405020304" pitchFamily="18" charset="0"/>
            </a:endParaRPr>
          </a:p>
        </p:txBody>
      </p:sp>
      <p:sp>
        <p:nvSpPr>
          <p:cNvPr id="7" name="椭圆 6">
            <a:extLst>
              <a:ext uri="{FF2B5EF4-FFF2-40B4-BE49-F238E27FC236}">
                <a16:creationId xmlns:a16="http://schemas.microsoft.com/office/drawing/2014/main" id="{A3A6CE0D-D01F-914A-93BF-2E3A9A4ED43C}"/>
              </a:ext>
            </a:extLst>
          </p:cNvPr>
          <p:cNvSpPr/>
          <p:nvPr/>
        </p:nvSpPr>
        <p:spPr>
          <a:xfrm>
            <a:off x="1783080" y="4869770"/>
            <a:ext cx="571500" cy="60579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tx1"/>
                </a:solidFill>
                <a:latin typeface="Times New Roman" panose="02020603050405020304" pitchFamily="18" charset="0"/>
                <a:cs typeface="Times New Roman" panose="02020603050405020304" pitchFamily="18" charset="0"/>
              </a:rPr>
              <a:t>S</a:t>
            </a:r>
            <a:endParaRPr kumimoji="1" lang="zh-CN" altLang="en-US" sz="2000" b="1" dirty="0">
              <a:solidFill>
                <a:schemeClr val="tx1"/>
              </a:solidFill>
              <a:latin typeface="Times New Roman" panose="02020603050405020304" pitchFamily="18" charset="0"/>
              <a:cs typeface="Times New Roman" panose="02020603050405020304" pitchFamily="18" charset="0"/>
            </a:endParaRPr>
          </a:p>
        </p:txBody>
      </p:sp>
      <p:sp>
        <p:nvSpPr>
          <p:cNvPr id="8" name="椭圆 7">
            <a:extLst>
              <a:ext uri="{FF2B5EF4-FFF2-40B4-BE49-F238E27FC236}">
                <a16:creationId xmlns:a16="http://schemas.microsoft.com/office/drawing/2014/main" id="{D9E9178C-64C1-EC4F-A40B-FD864961D2FC}"/>
              </a:ext>
            </a:extLst>
          </p:cNvPr>
          <p:cNvSpPr/>
          <p:nvPr/>
        </p:nvSpPr>
        <p:spPr>
          <a:xfrm>
            <a:off x="1783080" y="3818790"/>
            <a:ext cx="571500" cy="60579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tx1"/>
                </a:solidFill>
                <a:latin typeface="Times New Roman" panose="02020603050405020304" pitchFamily="18" charset="0"/>
                <a:cs typeface="Times New Roman" panose="02020603050405020304" pitchFamily="18" charset="0"/>
              </a:rPr>
              <a:t>O</a:t>
            </a:r>
            <a:endParaRPr kumimoji="1" lang="zh-CN" altLang="en-US" sz="2000" b="1" dirty="0">
              <a:solidFill>
                <a:schemeClr val="tx1"/>
              </a:solidFill>
              <a:latin typeface="Times New Roman" panose="02020603050405020304" pitchFamily="18" charset="0"/>
              <a:cs typeface="Times New Roman" panose="02020603050405020304" pitchFamily="18" charset="0"/>
            </a:endParaRPr>
          </a:p>
        </p:txBody>
      </p:sp>
      <p:cxnSp>
        <p:nvCxnSpPr>
          <p:cNvPr id="9" name="直线箭头连接符 8">
            <a:extLst>
              <a:ext uri="{FF2B5EF4-FFF2-40B4-BE49-F238E27FC236}">
                <a16:creationId xmlns:a16="http://schemas.microsoft.com/office/drawing/2014/main" id="{E794217D-F918-C848-A226-6E1DBB18B551}"/>
              </a:ext>
            </a:extLst>
          </p:cNvPr>
          <p:cNvCxnSpPr>
            <a:stCxn id="3" idx="0"/>
            <a:endCxn id="7" idx="4"/>
          </p:cNvCxnSpPr>
          <p:nvPr/>
        </p:nvCxnSpPr>
        <p:spPr>
          <a:xfrm flipV="1">
            <a:off x="2068830" y="5475560"/>
            <a:ext cx="0" cy="44460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0" name="直线箭头连接符 9">
            <a:extLst>
              <a:ext uri="{FF2B5EF4-FFF2-40B4-BE49-F238E27FC236}">
                <a16:creationId xmlns:a16="http://schemas.microsoft.com/office/drawing/2014/main" id="{E34ADD6E-EB96-B246-AB67-F8EDBEBAAC18}"/>
              </a:ext>
            </a:extLst>
          </p:cNvPr>
          <p:cNvCxnSpPr>
            <a:cxnSpLocks/>
            <a:stCxn id="7" idx="0"/>
            <a:endCxn id="8" idx="4"/>
          </p:cNvCxnSpPr>
          <p:nvPr/>
        </p:nvCxnSpPr>
        <p:spPr>
          <a:xfrm flipV="1">
            <a:off x="2068830" y="4424580"/>
            <a:ext cx="0" cy="44519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11D8F33F-B9AE-3141-A4DB-9E089C15BAB5}"/>
              </a:ext>
            </a:extLst>
          </p:cNvPr>
          <p:cNvSpPr txBox="1"/>
          <p:nvPr/>
        </p:nvSpPr>
        <p:spPr>
          <a:xfrm>
            <a:off x="2068829" y="5964649"/>
            <a:ext cx="1154430" cy="400110"/>
          </a:xfrm>
          <a:prstGeom prst="rect">
            <a:avLst/>
          </a:prstGeom>
          <a:noFill/>
        </p:spPr>
        <p:txBody>
          <a:bodyPr wrap="square" rtlCol="0">
            <a:spAutoFit/>
          </a:bodyPr>
          <a:lstStyle/>
          <a:p>
            <a:pPr algn="ctr"/>
            <a:r>
              <a:rPr kumimoji="1" lang="en-US" altLang="zh-CN" sz="2000" i="1" dirty="0">
                <a:latin typeface="Times New Roman" panose="02020603050405020304" pitchFamily="18" charset="0"/>
                <a:cs typeface="Times New Roman" panose="02020603050405020304" pitchFamily="18" charset="0"/>
              </a:rPr>
              <a:t>U</a:t>
            </a:r>
            <a:endParaRPr kumimoji="1" lang="zh-CN" altLang="en-US" sz="2000" i="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69D15EDA-B174-5244-A968-D4B1C9C78AC2}"/>
              </a:ext>
            </a:extLst>
          </p:cNvPr>
          <p:cNvSpPr txBox="1"/>
          <p:nvPr/>
        </p:nvSpPr>
        <p:spPr>
          <a:xfrm>
            <a:off x="2176463" y="4286520"/>
            <a:ext cx="571493" cy="400110"/>
          </a:xfrm>
          <a:prstGeom prst="rect">
            <a:avLst/>
          </a:prstGeom>
          <a:noFill/>
        </p:spPr>
        <p:txBody>
          <a:bodyPr wrap="square" rtlCol="0">
            <a:spAutoFit/>
          </a:bodyPr>
          <a:lstStyle/>
          <a:p>
            <a:pPr algn="ctr"/>
            <a:r>
              <a:rPr kumimoji="1" lang="en-US" altLang="zh-CN" sz="2000" i="1" dirty="0">
                <a:latin typeface="Times New Roman" panose="02020603050405020304" pitchFamily="18" charset="0"/>
                <a:cs typeface="Times New Roman" panose="02020603050405020304" pitchFamily="18" charset="0"/>
              </a:rPr>
              <a:t>V</a:t>
            </a:r>
            <a:endParaRPr kumimoji="1" lang="zh-CN" altLang="en-US" sz="2000" i="1" dirty="0">
              <a:latin typeface="Times New Roman" panose="02020603050405020304" pitchFamily="18" charset="0"/>
              <a:cs typeface="Times New Roman" panose="02020603050405020304" pitchFamily="18" charset="0"/>
            </a:endParaRPr>
          </a:p>
        </p:txBody>
      </p:sp>
      <p:sp>
        <p:nvSpPr>
          <p:cNvPr id="15" name="矩形 14">
            <a:extLst>
              <a:ext uri="{FF2B5EF4-FFF2-40B4-BE49-F238E27FC236}">
                <a16:creationId xmlns:a16="http://schemas.microsoft.com/office/drawing/2014/main" id="{59ADE31D-8FAE-CD4B-BC31-A937F22CE7BD}"/>
              </a:ext>
            </a:extLst>
          </p:cNvPr>
          <p:cNvSpPr/>
          <p:nvPr/>
        </p:nvSpPr>
        <p:spPr>
          <a:xfrm>
            <a:off x="3017520" y="4960620"/>
            <a:ext cx="971550" cy="40005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tx1"/>
                </a:solidFill>
                <a:latin typeface="Times New Roman" panose="02020603050405020304" pitchFamily="18" charset="0"/>
                <a:cs typeface="Times New Roman" panose="02020603050405020304" pitchFamily="18" charset="0"/>
              </a:rPr>
              <a:t>W</a:t>
            </a:r>
            <a:endParaRPr kumimoji="1" lang="zh-CN" altLang="en-US" sz="2000" b="1" dirty="0">
              <a:solidFill>
                <a:schemeClr val="tx1"/>
              </a:solidFill>
              <a:latin typeface="Times New Roman" panose="02020603050405020304" pitchFamily="18" charset="0"/>
              <a:cs typeface="Times New Roman" panose="02020603050405020304" pitchFamily="18" charset="0"/>
            </a:endParaRPr>
          </a:p>
        </p:txBody>
      </p:sp>
      <p:cxnSp>
        <p:nvCxnSpPr>
          <p:cNvPr id="17" name="曲线连接符 16">
            <a:extLst>
              <a:ext uri="{FF2B5EF4-FFF2-40B4-BE49-F238E27FC236}">
                <a16:creationId xmlns:a16="http://schemas.microsoft.com/office/drawing/2014/main" id="{96DAB8C1-4607-9540-9229-9636A177B8C5}"/>
              </a:ext>
            </a:extLst>
          </p:cNvPr>
          <p:cNvCxnSpPr>
            <a:stCxn id="7" idx="0"/>
            <a:endCxn id="15" idx="0"/>
          </p:cNvCxnSpPr>
          <p:nvPr/>
        </p:nvCxnSpPr>
        <p:spPr>
          <a:xfrm rot="16200000" flipH="1">
            <a:off x="2740637" y="4197963"/>
            <a:ext cx="90850" cy="1434465"/>
          </a:xfrm>
          <a:prstGeom prst="curvedConnector3">
            <a:avLst>
              <a:gd name="adj1" fmla="val -251624"/>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曲线连接符 17">
            <a:extLst>
              <a:ext uri="{FF2B5EF4-FFF2-40B4-BE49-F238E27FC236}">
                <a16:creationId xmlns:a16="http://schemas.microsoft.com/office/drawing/2014/main" id="{850AE358-9424-C547-A64F-17438482B7C1}"/>
              </a:ext>
            </a:extLst>
          </p:cNvPr>
          <p:cNvCxnSpPr>
            <a:cxnSpLocks/>
            <a:stCxn id="15" idx="2"/>
            <a:endCxn id="7" idx="4"/>
          </p:cNvCxnSpPr>
          <p:nvPr/>
        </p:nvCxnSpPr>
        <p:spPr>
          <a:xfrm rot="5400000">
            <a:off x="2728618" y="4700883"/>
            <a:ext cx="114890" cy="1434465"/>
          </a:xfrm>
          <a:prstGeom prst="curvedConnector3">
            <a:avLst>
              <a:gd name="adj1" fmla="val 298973"/>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 name="椭圆 20">
                <a:extLst>
                  <a:ext uri="{FF2B5EF4-FFF2-40B4-BE49-F238E27FC236}">
                    <a16:creationId xmlns:a16="http://schemas.microsoft.com/office/drawing/2014/main" id="{9BC347A4-654C-F24A-BCAA-33F13D97E5D4}"/>
                  </a:ext>
                </a:extLst>
              </p:cNvPr>
              <p:cNvSpPr/>
              <p:nvPr/>
            </p:nvSpPr>
            <p:spPr>
              <a:xfrm>
                <a:off x="6096000" y="4812325"/>
                <a:ext cx="571500" cy="60579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000" b="1" i="1" dirty="0" smtClean="0">
                              <a:solidFill>
                                <a:schemeClr val="tx1"/>
                              </a:solidFill>
                              <a:latin typeface="Cambria Math" panose="02040503050406030204" pitchFamily="18" charset="0"/>
                              <a:cs typeface="Times New Roman" panose="02020603050405020304" pitchFamily="18" charset="0"/>
                            </a:rPr>
                          </m:ctrlPr>
                        </m:sSubPr>
                        <m:e>
                          <m:r>
                            <a:rPr kumimoji="1" lang="en-US" altLang="zh-CN" sz="2000" b="1" i="1" dirty="0" smtClean="0">
                              <a:solidFill>
                                <a:schemeClr val="tx1"/>
                              </a:solidFill>
                              <a:latin typeface="Cambria Math" panose="02040503050406030204" pitchFamily="18" charset="0"/>
                              <a:cs typeface="Times New Roman" panose="02020603050405020304" pitchFamily="18" charset="0"/>
                            </a:rPr>
                            <m:t>𝑺</m:t>
                          </m:r>
                        </m:e>
                        <m:sub>
                          <m:r>
                            <a:rPr kumimoji="1" lang="en-US" altLang="zh-CN" sz="2000" b="1" i="1" dirty="0" smtClean="0">
                              <a:solidFill>
                                <a:schemeClr val="tx1"/>
                              </a:solidFill>
                              <a:latin typeface="Cambria Math" panose="02040503050406030204" pitchFamily="18" charset="0"/>
                              <a:cs typeface="Times New Roman" panose="02020603050405020304" pitchFamily="18" charset="0"/>
                            </a:rPr>
                            <m:t>𝒕</m:t>
                          </m:r>
                          <m:r>
                            <a:rPr kumimoji="1" lang="en-US" altLang="zh-CN" sz="2000" b="1" i="1" dirty="0" smtClean="0">
                              <a:solidFill>
                                <a:schemeClr val="tx1"/>
                              </a:solidFill>
                              <a:latin typeface="Cambria Math" panose="02040503050406030204" pitchFamily="18" charset="0"/>
                              <a:cs typeface="Times New Roman" panose="02020603050405020304" pitchFamily="18" charset="0"/>
                            </a:rPr>
                            <m:t>−</m:t>
                          </m:r>
                          <m:r>
                            <a:rPr kumimoji="1" lang="en-US" altLang="zh-CN" sz="2000" b="1" i="1" dirty="0" smtClean="0">
                              <a:solidFill>
                                <a:schemeClr val="tx1"/>
                              </a:solidFill>
                              <a:latin typeface="Cambria Math" panose="02040503050406030204" pitchFamily="18" charset="0"/>
                              <a:cs typeface="Times New Roman" panose="02020603050405020304" pitchFamily="18" charset="0"/>
                            </a:rPr>
                            <m:t>𝟏</m:t>
                          </m:r>
                        </m:sub>
                      </m:sSub>
                    </m:oMath>
                  </m:oMathPara>
                </a14:m>
                <a:endParaRPr kumimoji="1" lang="zh-CN" altLang="en-US" sz="2000" b="1" dirty="0">
                  <a:solidFill>
                    <a:schemeClr val="tx1"/>
                  </a:solidFill>
                  <a:latin typeface="Times New Roman" panose="02020603050405020304" pitchFamily="18" charset="0"/>
                  <a:cs typeface="Times New Roman" panose="02020603050405020304" pitchFamily="18" charset="0"/>
                </a:endParaRPr>
              </a:p>
            </p:txBody>
          </p:sp>
        </mc:Choice>
        <mc:Fallback>
          <p:sp>
            <p:nvSpPr>
              <p:cNvPr id="21" name="椭圆 20">
                <a:extLst>
                  <a:ext uri="{FF2B5EF4-FFF2-40B4-BE49-F238E27FC236}">
                    <a16:creationId xmlns:a16="http://schemas.microsoft.com/office/drawing/2014/main" id="{9BC347A4-654C-F24A-BCAA-33F13D97E5D4}"/>
                  </a:ext>
                </a:extLst>
              </p:cNvPr>
              <p:cNvSpPr>
                <a:spLocks noRot="1" noChangeAspect="1" noMove="1" noResize="1" noEditPoints="1" noAdjustHandles="1" noChangeArrowheads="1" noChangeShapeType="1" noTextEdit="1"/>
              </p:cNvSpPr>
              <p:nvPr/>
            </p:nvSpPr>
            <p:spPr>
              <a:xfrm>
                <a:off x="6096000" y="4812325"/>
                <a:ext cx="571500" cy="605790"/>
              </a:xfrm>
              <a:prstGeom prst="ellipse">
                <a:avLst/>
              </a:prstGeom>
              <a:blipFill>
                <a:blip r:embed="rId3"/>
                <a:stretch>
                  <a:fillRect l="-8163"/>
                </a:stretch>
              </a:blipFill>
              <a:ln w="38100"/>
            </p:spPr>
            <p:txBody>
              <a:bodyPr/>
              <a:lstStyle/>
              <a:p>
                <a:r>
                  <a:rPr lang="zh-CN" altLang="en-US">
                    <a:noFill/>
                  </a:rPr>
                  <a:t> </a:t>
                </a:r>
              </a:p>
            </p:txBody>
          </p:sp>
        </mc:Fallback>
      </mc:AlternateContent>
      <p:cxnSp>
        <p:nvCxnSpPr>
          <p:cNvPr id="23" name="直线箭头连接符 22">
            <a:extLst>
              <a:ext uri="{FF2B5EF4-FFF2-40B4-BE49-F238E27FC236}">
                <a16:creationId xmlns:a16="http://schemas.microsoft.com/office/drawing/2014/main" id="{7B1449F5-8AC0-BD40-99AD-DB1C621A6B9B}"/>
              </a:ext>
            </a:extLst>
          </p:cNvPr>
          <p:cNvCxnSpPr>
            <a:cxnSpLocks/>
            <a:endCxn id="21" idx="2"/>
          </p:cNvCxnSpPr>
          <p:nvPr/>
        </p:nvCxnSpPr>
        <p:spPr>
          <a:xfrm>
            <a:off x="5178466" y="5115220"/>
            <a:ext cx="917534"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6BD648A6-A6ED-564E-A6D0-42B0FE198D06}"/>
              </a:ext>
            </a:extLst>
          </p:cNvPr>
          <p:cNvSpPr txBox="1"/>
          <p:nvPr/>
        </p:nvSpPr>
        <p:spPr>
          <a:xfrm>
            <a:off x="6463666" y="5597598"/>
            <a:ext cx="407664" cy="400110"/>
          </a:xfrm>
          <a:prstGeom prst="rect">
            <a:avLst/>
          </a:prstGeom>
          <a:noFill/>
        </p:spPr>
        <p:txBody>
          <a:bodyPr wrap="square" rtlCol="0">
            <a:spAutoFit/>
          </a:bodyPr>
          <a:lstStyle/>
          <a:p>
            <a:pPr algn="ctr"/>
            <a:r>
              <a:rPr kumimoji="1" lang="en-US" altLang="zh-CN" sz="2000" i="1" dirty="0">
                <a:latin typeface="Times New Roman" panose="02020603050405020304" pitchFamily="18" charset="0"/>
                <a:cs typeface="Times New Roman" panose="02020603050405020304" pitchFamily="18" charset="0"/>
              </a:rPr>
              <a:t>U</a:t>
            </a:r>
            <a:endParaRPr kumimoji="1" lang="zh-CN" altLang="en-US" sz="2000" i="1" dirty="0">
              <a:latin typeface="Times New Roman" panose="02020603050405020304" pitchFamily="18" charset="0"/>
              <a:cs typeface="Times New Roman" panose="02020603050405020304" pitchFamily="18" charset="0"/>
            </a:endParaRPr>
          </a:p>
        </p:txBody>
      </p:sp>
      <p:cxnSp>
        <p:nvCxnSpPr>
          <p:cNvPr id="26" name="直线箭头连接符 25">
            <a:extLst>
              <a:ext uri="{FF2B5EF4-FFF2-40B4-BE49-F238E27FC236}">
                <a16:creationId xmlns:a16="http://schemas.microsoft.com/office/drawing/2014/main" id="{4F29EF21-4DF4-1B48-939A-8969F3B94900}"/>
              </a:ext>
            </a:extLst>
          </p:cNvPr>
          <p:cNvCxnSpPr>
            <a:cxnSpLocks/>
            <a:endCxn id="21" idx="4"/>
          </p:cNvCxnSpPr>
          <p:nvPr/>
        </p:nvCxnSpPr>
        <p:spPr>
          <a:xfrm flipV="1">
            <a:off x="6381749" y="5418115"/>
            <a:ext cx="1" cy="5795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9" name="矩形 28">
                <a:extLst>
                  <a:ext uri="{FF2B5EF4-FFF2-40B4-BE49-F238E27FC236}">
                    <a16:creationId xmlns:a16="http://schemas.microsoft.com/office/drawing/2014/main" id="{3BB61D9F-D5C1-EB4E-81B3-DA304D55B669}"/>
                  </a:ext>
                </a:extLst>
              </p:cNvPr>
              <p:cNvSpPr/>
              <p:nvPr/>
            </p:nvSpPr>
            <p:spPr>
              <a:xfrm>
                <a:off x="6096000" y="6156618"/>
                <a:ext cx="710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1" i="1" dirty="0" smtClean="0">
                              <a:latin typeface="Cambria Math" panose="02040503050406030204" pitchFamily="18" charset="0"/>
                              <a:cs typeface="Times New Roman" panose="02020603050405020304" pitchFamily="18" charset="0"/>
                            </a:rPr>
                          </m:ctrlPr>
                        </m:sSubPr>
                        <m:e>
                          <m:r>
                            <a:rPr kumimoji="1" lang="en-US" altLang="zh-CN" b="1" i="1" dirty="0" smtClean="0">
                              <a:latin typeface="Cambria Math" panose="02040503050406030204" pitchFamily="18" charset="0"/>
                              <a:cs typeface="Times New Roman" panose="02020603050405020304" pitchFamily="18" charset="0"/>
                            </a:rPr>
                            <m:t>𝑿</m:t>
                          </m:r>
                        </m:e>
                        <m:sub>
                          <m:r>
                            <a:rPr kumimoji="1" lang="en-US" altLang="zh-CN" b="1" i="1" dirty="0">
                              <a:latin typeface="Cambria Math" panose="02040503050406030204" pitchFamily="18" charset="0"/>
                              <a:cs typeface="Times New Roman" panose="02020603050405020304" pitchFamily="18" charset="0"/>
                            </a:rPr>
                            <m:t>𝒕</m:t>
                          </m:r>
                          <m:r>
                            <a:rPr kumimoji="1" lang="en-US" altLang="zh-CN" b="1" i="1" dirty="0">
                              <a:latin typeface="Cambria Math" panose="02040503050406030204" pitchFamily="18" charset="0"/>
                              <a:cs typeface="Times New Roman" panose="02020603050405020304" pitchFamily="18" charset="0"/>
                            </a:rPr>
                            <m:t>−</m:t>
                          </m:r>
                          <m:r>
                            <a:rPr kumimoji="1" lang="en-US" altLang="zh-CN" b="1" i="1" dirty="0">
                              <a:latin typeface="Cambria Math" panose="02040503050406030204" pitchFamily="18" charset="0"/>
                              <a:cs typeface="Times New Roman" panose="02020603050405020304" pitchFamily="18" charset="0"/>
                            </a:rPr>
                            <m:t>𝟏</m:t>
                          </m:r>
                        </m:sub>
                      </m:sSub>
                    </m:oMath>
                  </m:oMathPara>
                </a14:m>
                <a:endParaRPr lang="zh-CN" altLang="en-US" dirty="0"/>
              </a:p>
            </p:txBody>
          </p:sp>
        </mc:Choice>
        <mc:Fallback>
          <p:sp>
            <p:nvSpPr>
              <p:cNvPr id="29" name="矩形 28">
                <a:extLst>
                  <a:ext uri="{FF2B5EF4-FFF2-40B4-BE49-F238E27FC236}">
                    <a16:creationId xmlns:a16="http://schemas.microsoft.com/office/drawing/2014/main" id="{3BB61D9F-D5C1-EB4E-81B3-DA304D55B669}"/>
                  </a:ext>
                </a:extLst>
              </p:cNvPr>
              <p:cNvSpPr>
                <a:spLocks noRot="1" noChangeAspect="1" noMove="1" noResize="1" noEditPoints="1" noAdjustHandles="1" noChangeArrowheads="1" noChangeShapeType="1" noTextEdit="1"/>
              </p:cNvSpPr>
              <p:nvPr/>
            </p:nvSpPr>
            <p:spPr>
              <a:xfrm>
                <a:off x="6096000" y="6156618"/>
                <a:ext cx="710387" cy="369332"/>
              </a:xfrm>
              <a:prstGeom prst="rect">
                <a:avLst/>
              </a:prstGeom>
              <a:blipFill>
                <a:blip r:embed="rId4"/>
                <a:stretch>
                  <a:fillRect/>
                </a:stretch>
              </a:blipFill>
            </p:spPr>
            <p:txBody>
              <a:bodyPr/>
              <a:lstStyle/>
              <a:p>
                <a:r>
                  <a:rPr lang="zh-CN" altLang="en-US">
                    <a:noFill/>
                  </a:rPr>
                  <a:t> </a:t>
                </a:r>
              </a:p>
            </p:txBody>
          </p:sp>
        </mc:Fallback>
      </mc:AlternateContent>
      <p:sp>
        <p:nvSpPr>
          <p:cNvPr id="30" name="文本框 29">
            <a:extLst>
              <a:ext uri="{FF2B5EF4-FFF2-40B4-BE49-F238E27FC236}">
                <a16:creationId xmlns:a16="http://schemas.microsoft.com/office/drawing/2014/main" id="{FC5CA907-70AB-034D-96F8-3065056AE7A4}"/>
              </a:ext>
            </a:extLst>
          </p:cNvPr>
          <p:cNvSpPr txBox="1"/>
          <p:nvPr/>
        </p:nvSpPr>
        <p:spPr>
          <a:xfrm>
            <a:off x="5402587" y="4673731"/>
            <a:ext cx="407664" cy="400110"/>
          </a:xfrm>
          <a:prstGeom prst="rect">
            <a:avLst/>
          </a:prstGeom>
          <a:noFill/>
        </p:spPr>
        <p:txBody>
          <a:bodyPr wrap="square" rtlCol="0">
            <a:spAutoFit/>
          </a:bodyPr>
          <a:lstStyle/>
          <a:p>
            <a:pPr algn="ctr"/>
            <a:r>
              <a:rPr kumimoji="1" lang="en-US" altLang="zh-CN" sz="2000" i="1" dirty="0">
                <a:latin typeface="Times New Roman" panose="02020603050405020304" pitchFamily="18" charset="0"/>
                <a:cs typeface="Times New Roman" panose="02020603050405020304" pitchFamily="18" charset="0"/>
              </a:rPr>
              <a:t>W</a:t>
            </a:r>
            <a:endParaRPr kumimoji="1" lang="zh-CN" altLang="en-US" sz="2000" i="1" dirty="0">
              <a:latin typeface="Times New Roman" panose="02020603050405020304" pitchFamily="18" charset="0"/>
              <a:cs typeface="Times New Roman" panose="02020603050405020304" pitchFamily="18" charset="0"/>
            </a:endParaRPr>
          </a:p>
        </p:txBody>
      </p:sp>
      <p:cxnSp>
        <p:nvCxnSpPr>
          <p:cNvPr id="31" name="直线箭头连接符 30">
            <a:extLst>
              <a:ext uri="{FF2B5EF4-FFF2-40B4-BE49-F238E27FC236}">
                <a16:creationId xmlns:a16="http://schemas.microsoft.com/office/drawing/2014/main" id="{EDB25CB1-F3E1-E548-B687-3B3C5674C9F3}"/>
              </a:ext>
            </a:extLst>
          </p:cNvPr>
          <p:cNvCxnSpPr>
            <a:cxnSpLocks/>
            <a:stCxn id="21" idx="0"/>
          </p:cNvCxnSpPr>
          <p:nvPr/>
        </p:nvCxnSpPr>
        <p:spPr>
          <a:xfrm flipH="1" flipV="1">
            <a:off x="6381749" y="4175218"/>
            <a:ext cx="1" cy="6371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34" name="矩形 33">
                <a:extLst>
                  <a:ext uri="{FF2B5EF4-FFF2-40B4-BE49-F238E27FC236}">
                    <a16:creationId xmlns:a16="http://schemas.microsoft.com/office/drawing/2014/main" id="{BC046DA2-3CD1-9944-8592-AC3371A67FDB}"/>
                  </a:ext>
                </a:extLst>
              </p:cNvPr>
              <p:cNvSpPr/>
              <p:nvPr/>
            </p:nvSpPr>
            <p:spPr>
              <a:xfrm>
                <a:off x="6095999" y="3734049"/>
                <a:ext cx="7184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1" i="1" dirty="0" smtClean="0">
                              <a:latin typeface="Cambria Math" panose="02040503050406030204" pitchFamily="18" charset="0"/>
                              <a:cs typeface="Times New Roman" panose="02020603050405020304" pitchFamily="18" charset="0"/>
                            </a:rPr>
                          </m:ctrlPr>
                        </m:sSubPr>
                        <m:e>
                          <m:r>
                            <a:rPr kumimoji="1" lang="en-US" altLang="zh-CN" b="1" i="1" dirty="0" smtClean="0">
                              <a:latin typeface="Cambria Math" panose="02040503050406030204" pitchFamily="18" charset="0"/>
                              <a:cs typeface="Times New Roman" panose="02020603050405020304" pitchFamily="18" charset="0"/>
                            </a:rPr>
                            <m:t>𝑶</m:t>
                          </m:r>
                        </m:e>
                        <m:sub>
                          <m:r>
                            <a:rPr kumimoji="1" lang="en-US" altLang="zh-CN" b="1" i="1" dirty="0">
                              <a:latin typeface="Cambria Math" panose="02040503050406030204" pitchFamily="18" charset="0"/>
                              <a:cs typeface="Times New Roman" panose="02020603050405020304" pitchFamily="18" charset="0"/>
                            </a:rPr>
                            <m:t>𝒕</m:t>
                          </m:r>
                          <m:r>
                            <a:rPr kumimoji="1" lang="en-US" altLang="zh-CN" b="1" i="1" dirty="0">
                              <a:latin typeface="Cambria Math" panose="02040503050406030204" pitchFamily="18" charset="0"/>
                              <a:cs typeface="Times New Roman" panose="02020603050405020304" pitchFamily="18" charset="0"/>
                            </a:rPr>
                            <m:t>−</m:t>
                          </m:r>
                          <m:r>
                            <a:rPr kumimoji="1" lang="en-US" altLang="zh-CN" b="1" i="1" dirty="0">
                              <a:latin typeface="Cambria Math" panose="02040503050406030204" pitchFamily="18" charset="0"/>
                              <a:cs typeface="Times New Roman" panose="02020603050405020304" pitchFamily="18" charset="0"/>
                            </a:rPr>
                            <m:t>𝟏</m:t>
                          </m:r>
                        </m:sub>
                      </m:sSub>
                    </m:oMath>
                  </m:oMathPara>
                </a14:m>
                <a:endParaRPr lang="zh-CN" altLang="en-US" dirty="0"/>
              </a:p>
            </p:txBody>
          </p:sp>
        </mc:Choice>
        <mc:Fallback>
          <p:sp>
            <p:nvSpPr>
              <p:cNvPr id="34" name="矩形 33">
                <a:extLst>
                  <a:ext uri="{FF2B5EF4-FFF2-40B4-BE49-F238E27FC236}">
                    <a16:creationId xmlns:a16="http://schemas.microsoft.com/office/drawing/2014/main" id="{BC046DA2-3CD1-9944-8592-AC3371A67FDB}"/>
                  </a:ext>
                </a:extLst>
              </p:cNvPr>
              <p:cNvSpPr>
                <a:spLocks noRot="1" noChangeAspect="1" noMove="1" noResize="1" noEditPoints="1" noAdjustHandles="1" noChangeArrowheads="1" noChangeShapeType="1" noTextEdit="1"/>
              </p:cNvSpPr>
              <p:nvPr/>
            </p:nvSpPr>
            <p:spPr>
              <a:xfrm>
                <a:off x="6095999" y="3734049"/>
                <a:ext cx="718402" cy="369332"/>
              </a:xfrm>
              <a:prstGeom prst="rect">
                <a:avLst/>
              </a:prstGeom>
              <a:blipFill>
                <a:blip r:embed="rId5"/>
                <a:stretch>
                  <a:fillRect/>
                </a:stretch>
              </a:blipFill>
            </p:spPr>
            <p:txBody>
              <a:bodyPr/>
              <a:lstStyle/>
              <a:p>
                <a:r>
                  <a:rPr lang="zh-CN" altLang="en-US">
                    <a:noFill/>
                  </a:rPr>
                  <a:t> </a:t>
                </a:r>
              </a:p>
            </p:txBody>
          </p:sp>
        </mc:Fallback>
      </mc:AlternateContent>
      <p:cxnSp>
        <p:nvCxnSpPr>
          <p:cNvPr id="35" name="直线箭头连接符 34">
            <a:extLst>
              <a:ext uri="{FF2B5EF4-FFF2-40B4-BE49-F238E27FC236}">
                <a16:creationId xmlns:a16="http://schemas.microsoft.com/office/drawing/2014/main" id="{25B8B9D4-B906-2A4D-B532-840BE0AA6AB5}"/>
              </a:ext>
            </a:extLst>
          </p:cNvPr>
          <p:cNvCxnSpPr>
            <a:cxnSpLocks/>
            <a:stCxn id="21" idx="6"/>
            <a:endCxn id="38" idx="2"/>
          </p:cNvCxnSpPr>
          <p:nvPr/>
        </p:nvCxnSpPr>
        <p:spPr>
          <a:xfrm>
            <a:off x="6667500" y="5115220"/>
            <a:ext cx="1020413"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椭圆 37">
                <a:extLst>
                  <a:ext uri="{FF2B5EF4-FFF2-40B4-BE49-F238E27FC236}">
                    <a16:creationId xmlns:a16="http://schemas.microsoft.com/office/drawing/2014/main" id="{8308B0F5-2321-3747-B86A-79258D0F6751}"/>
                  </a:ext>
                </a:extLst>
              </p:cNvPr>
              <p:cNvSpPr/>
              <p:nvPr/>
            </p:nvSpPr>
            <p:spPr>
              <a:xfrm>
                <a:off x="7687913" y="4812325"/>
                <a:ext cx="571500" cy="60579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000" b="1" i="1" dirty="0" smtClean="0">
                              <a:solidFill>
                                <a:schemeClr val="tx1"/>
                              </a:solidFill>
                              <a:latin typeface="Cambria Math" panose="02040503050406030204" pitchFamily="18" charset="0"/>
                              <a:cs typeface="Times New Roman" panose="02020603050405020304" pitchFamily="18" charset="0"/>
                            </a:rPr>
                          </m:ctrlPr>
                        </m:sSubPr>
                        <m:e>
                          <m:r>
                            <a:rPr kumimoji="1" lang="en-US" altLang="zh-CN" sz="2000" b="1" i="1" dirty="0" smtClean="0">
                              <a:solidFill>
                                <a:schemeClr val="tx1"/>
                              </a:solidFill>
                              <a:latin typeface="Cambria Math" panose="02040503050406030204" pitchFamily="18" charset="0"/>
                              <a:cs typeface="Times New Roman" panose="02020603050405020304" pitchFamily="18" charset="0"/>
                            </a:rPr>
                            <m:t>𝑺</m:t>
                          </m:r>
                        </m:e>
                        <m:sub>
                          <m:r>
                            <a:rPr kumimoji="1" lang="en-US" altLang="zh-CN" sz="2000" b="1" i="1" dirty="0" smtClean="0">
                              <a:solidFill>
                                <a:schemeClr val="tx1"/>
                              </a:solidFill>
                              <a:latin typeface="Cambria Math" panose="02040503050406030204" pitchFamily="18" charset="0"/>
                              <a:cs typeface="Times New Roman" panose="02020603050405020304" pitchFamily="18" charset="0"/>
                            </a:rPr>
                            <m:t>𝒕</m:t>
                          </m:r>
                        </m:sub>
                      </m:sSub>
                    </m:oMath>
                  </m:oMathPara>
                </a14:m>
                <a:endParaRPr kumimoji="1" lang="zh-CN" altLang="en-US" sz="2000" b="1" dirty="0">
                  <a:solidFill>
                    <a:schemeClr val="tx1"/>
                  </a:solidFill>
                  <a:latin typeface="Times New Roman" panose="02020603050405020304" pitchFamily="18" charset="0"/>
                  <a:cs typeface="Times New Roman" panose="02020603050405020304" pitchFamily="18" charset="0"/>
                </a:endParaRPr>
              </a:p>
            </p:txBody>
          </p:sp>
        </mc:Choice>
        <mc:Fallback>
          <p:sp>
            <p:nvSpPr>
              <p:cNvPr id="38" name="椭圆 37">
                <a:extLst>
                  <a:ext uri="{FF2B5EF4-FFF2-40B4-BE49-F238E27FC236}">
                    <a16:creationId xmlns:a16="http://schemas.microsoft.com/office/drawing/2014/main" id="{8308B0F5-2321-3747-B86A-79258D0F6751}"/>
                  </a:ext>
                </a:extLst>
              </p:cNvPr>
              <p:cNvSpPr>
                <a:spLocks noRot="1" noChangeAspect="1" noMove="1" noResize="1" noEditPoints="1" noAdjustHandles="1" noChangeArrowheads="1" noChangeShapeType="1" noTextEdit="1"/>
              </p:cNvSpPr>
              <p:nvPr/>
            </p:nvSpPr>
            <p:spPr>
              <a:xfrm>
                <a:off x="7687913" y="4812325"/>
                <a:ext cx="571500" cy="605790"/>
              </a:xfrm>
              <a:prstGeom prst="ellipse">
                <a:avLst/>
              </a:prstGeom>
              <a:blipFill>
                <a:blip r:embed="rId6"/>
                <a:stretch>
                  <a:fillRect/>
                </a:stretch>
              </a:blipFill>
              <a:ln w="38100"/>
            </p:spPr>
            <p:txBody>
              <a:bodyPr/>
              <a:lstStyle/>
              <a:p>
                <a:r>
                  <a:rPr lang="zh-CN" altLang="en-US">
                    <a:noFill/>
                  </a:rPr>
                  <a:t> </a:t>
                </a:r>
              </a:p>
            </p:txBody>
          </p:sp>
        </mc:Fallback>
      </mc:AlternateContent>
      <p:sp>
        <p:nvSpPr>
          <p:cNvPr id="40" name="文本框 39">
            <a:extLst>
              <a:ext uri="{FF2B5EF4-FFF2-40B4-BE49-F238E27FC236}">
                <a16:creationId xmlns:a16="http://schemas.microsoft.com/office/drawing/2014/main" id="{E20C14C2-5256-7945-8221-4438D51D1D47}"/>
              </a:ext>
            </a:extLst>
          </p:cNvPr>
          <p:cNvSpPr txBox="1"/>
          <p:nvPr/>
        </p:nvSpPr>
        <p:spPr>
          <a:xfrm>
            <a:off x="6356031" y="4349073"/>
            <a:ext cx="571493" cy="400110"/>
          </a:xfrm>
          <a:prstGeom prst="rect">
            <a:avLst/>
          </a:prstGeom>
          <a:noFill/>
        </p:spPr>
        <p:txBody>
          <a:bodyPr wrap="square" rtlCol="0">
            <a:spAutoFit/>
          </a:bodyPr>
          <a:lstStyle/>
          <a:p>
            <a:pPr algn="ctr"/>
            <a:r>
              <a:rPr kumimoji="1" lang="en-US" altLang="zh-CN" sz="2000" i="1" dirty="0">
                <a:latin typeface="Times New Roman" panose="02020603050405020304" pitchFamily="18" charset="0"/>
                <a:cs typeface="Times New Roman" panose="02020603050405020304" pitchFamily="18" charset="0"/>
              </a:rPr>
              <a:t>V</a:t>
            </a:r>
            <a:endParaRPr kumimoji="1" lang="zh-CN" altLang="en-US" sz="2000" i="1" dirty="0">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0E59972B-68E4-F449-B39C-ADBD2E8857A9}"/>
              </a:ext>
            </a:extLst>
          </p:cNvPr>
          <p:cNvSpPr txBox="1"/>
          <p:nvPr/>
        </p:nvSpPr>
        <p:spPr>
          <a:xfrm>
            <a:off x="7091358" y="4748790"/>
            <a:ext cx="407664" cy="400110"/>
          </a:xfrm>
          <a:prstGeom prst="rect">
            <a:avLst/>
          </a:prstGeom>
          <a:noFill/>
        </p:spPr>
        <p:txBody>
          <a:bodyPr wrap="square" rtlCol="0">
            <a:spAutoFit/>
          </a:bodyPr>
          <a:lstStyle/>
          <a:p>
            <a:pPr algn="ctr"/>
            <a:r>
              <a:rPr kumimoji="1" lang="en-US" altLang="zh-CN" sz="2000" i="1" dirty="0">
                <a:latin typeface="Times New Roman" panose="02020603050405020304" pitchFamily="18" charset="0"/>
                <a:cs typeface="Times New Roman" panose="02020603050405020304" pitchFamily="18" charset="0"/>
              </a:rPr>
              <a:t>W</a:t>
            </a:r>
            <a:endParaRPr kumimoji="1" lang="zh-CN" altLang="en-US" sz="2000" i="1" dirty="0">
              <a:latin typeface="Times New Roman" panose="02020603050405020304" pitchFamily="18" charset="0"/>
              <a:cs typeface="Times New Roman" panose="02020603050405020304" pitchFamily="18" charset="0"/>
            </a:endParaRPr>
          </a:p>
        </p:txBody>
      </p:sp>
      <p:cxnSp>
        <p:nvCxnSpPr>
          <p:cNvPr id="42" name="直线箭头连接符 41">
            <a:extLst>
              <a:ext uri="{FF2B5EF4-FFF2-40B4-BE49-F238E27FC236}">
                <a16:creationId xmlns:a16="http://schemas.microsoft.com/office/drawing/2014/main" id="{4856E296-EAA8-614D-A318-9C7FF7359275}"/>
              </a:ext>
            </a:extLst>
          </p:cNvPr>
          <p:cNvCxnSpPr>
            <a:cxnSpLocks/>
            <a:endCxn id="38" idx="4"/>
          </p:cNvCxnSpPr>
          <p:nvPr/>
        </p:nvCxnSpPr>
        <p:spPr>
          <a:xfrm flipV="1">
            <a:off x="7973663" y="5418115"/>
            <a:ext cx="0" cy="5795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45" name="文本框 44">
            <a:extLst>
              <a:ext uri="{FF2B5EF4-FFF2-40B4-BE49-F238E27FC236}">
                <a16:creationId xmlns:a16="http://schemas.microsoft.com/office/drawing/2014/main" id="{B3364660-7112-B844-A5FF-10736C5B5E5B}"/>
              </a:ext>
            </a:extLst>
          </p:cNvPr>
          <p:cNvSpPr txBox="1"/>
          <p:nvPr/>
        </p:nvSpPr>
        <p:spPr>
          <a:xfrm>
            <a:off x="7963177" y="5597598"/>
            <a:ext cx="407664" cy="400110"/>
          </a:xfrm>
          <a:prstGeom prst="rect">
            <a:avLst/>
          </a:prstGeom>
          <a:noFill/>
        </p:spPr>
        <p:txBody>
          <a:bodyPr wrap="square" rtlCol="0">
            <a:spAutoFit/>
          </a:bodyPr>
          <a:lstStyle/>
          <a:p>
            <a:pPr algn="ctr"/>
            <a:r>
              <a:rPr kumimoji="1" lang="en-US" altLang="zh-CN" sz="2000" i="1" dirty="0">
                <a:latin typeface="Times New Roman" panose="02020603050405020304" pitchFamily="18" charset="0"/>
                <a:cs typeface="Times New Roman" panose="02020603050405020304" pitchFamily="18" charset="0"/>
              </a:rPr>
              <a:t>U</a:t>
            </a:r>
            <a:endParaRPr kumimoji="1" lang="zh-CN" altLang="en-US" sz="2000" i="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46" name="矩形 45">
                <a:extLst>
                  <a:ext uri="{FF2B5EF4-FFF2-40B4-BE49-F238E27FC236}">
                    <a16:creationId xmlns:a16="http://schemas.microsoft.com/office/drawing/2014/main" id="{7F4EFC9E-43B0-4347-8CBA-6946ACD3673D}"/>
                  </a:ext>
                </a:extLst>
              </p:cNvPr>
              <p:cNvSpPr/>
              <p:nvPr/>
            </p:nvSpPr>
            <p:spPr>
              <a:xfrm>
                <a:off x="7771844" y="6182182"/>
                <a:ext cx="48756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1" i="1" dirty="0" smtClean="0">
                              <a:latin typeface="Cambria Math" panose="02040503050406030204" pitchFamily="18" charset="0"/>
                              <a:cs typeface="Times New Roman" panose="02020603050405020304" pitchFamily="18" charset="0"/>
                            </a:rPr>
                          </m:ctrlPr>
                        </m:sSubPr>
                        <m:e>
                          <m:r>
                            <a:rPr kumimoji="1" lang="en-US" altLang="zh-CN" b="1" i="1" dirty="0" smtClean="0">
                              <a:latin typeface="Cambria Math" panose="02040503050406030204" pitchFamily="18" charset="0"/>
                              <a:cs typeface="Times New Roman" panose="02020603050405020304" pitchFamily="18" charset="0"/>
                            </a:rPr>
                            <m:t>𝑿</m:t>
                          </m:r>
                        </m:e>
                        <m:sub>
                          <m:r>
                            <a:rPr kumimoji="1" lang="en-US" altLang="zh-CN" b="1" i="1" dirty="0">
                              <a:latin typeface="Cambria Math" panose="02040503050406030204" pitchFamily="18" charset="0"/>
                              <a:cs typeface="Times New Roman" panose="02020603050405020304" pitchFamily="18" charset="0"/>
                            </a:rPr>
                            <m:t>𝒕</m:t>
                          </m:r>
                        </m:sub>
                      </m:sSub>
                    </m:oMath>
                  </m:oMathPara>
                </a14:m>
                <a:endParaRPr lang="zh-CN" altLang="en-US" dirty="0"/>
              </a:p>
            </p:txBody>
          </p:sp>
        </mc:Choice>
        <mc:Fallback>
          <p:sp>
            <p:nvSpPr>
              <p:cNvPr id="46" name="矩形 45">
                <a:extLst>
                  <a:ext uri="{FF2B5EF4-FFF2-40B4-BE49-F238E27FC236}">
                    <a16:creationId xmlns:a16="http://schemas.microsoft.com/office/drawing/2014/main" id="{7F4EFC9E-43B0-4347-8CBA-6946ACD3673D}"/>
                  </a:ext>
                </a:extLst>
              </p:cNvPr>
              <p:cNvSpPr>
                <a:spLocks noRot="1" noChangeAspect="1" noMove="1" noResize="1" noEditPoints="1" noAdjustHandles="1" noChangeArrowheads="1" noChangeShapeType="1" noTextEdit="1"/>
              </p:cNvSpPr>
              <p:nvPr/>
            </p:nvSpPr>
            <p:spPr>
              <a:xfrm>
                <a:off x="7771844" y="6182182"/>
                <a:ext cx="487569" cy="369332"/>
              </a:xfrm>
              <a:prstGeom prst="rect">
                <a:avLst/>
              </a:prstGeom>
              <a:blipFill>
                <a:blip r:embed="rId7"/>
                <a:stretch>
                  <a:fillRect/>
                </a:stretch>
              </a:blipFill>
            </p:spPr>
            <p:txBody>
              <a:bodyPr/>
              <a:lstStyle/>
              <a:p>
                <a:r>
                  <a:rPr lang="zh-CN" altLang="en-US">
                    <a:noFill/>
                  </a:rPr>
                  <a:t> </a:t>
                </a:r>
              </a:p>
            </p:txBody>
          </p:sp>
        </mc:Fallback>
      </mc:AlternateContent>
      <p:cxnSp>
        <p:nvCxnSpPr>
          <p:cNvPr id="47" name="直线箭头连接符 46">
            <a:extLst>
              <a:ext uri="{FF2B5EF4-FFF2-40B4-BE49-F238E27FC236}">
                <a16:creationId xmlns:a16="http://schemas.microsoft.com/office/drawing/2014/main" id="{71885DA6-340E-A64F-A08C-D95C4126E07E}"/>
              </a:ext>
            </a:extLst>
          </p:cNvPr>
          <p:cNvCxnSpPr>
            <a:cxnSpLocks/>
            <a:stCxn id="38" idx="0"/>
          </p:cNvCxnSpPr>
          <p:nvPr/>
        </p:nvCxnSpPr>
        <p:spPr>
          <a:xfrm flipH="1" flipV="1">
            <a:off x="7963177" y="4175218"/>
            <a:ext cx="10486" cy="6371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50" name="矩形 49">
                <a:extLst>
                  <a:ext uri="{FF2B5EF4-FFF2-40B4-BE49-F238E27FC236}">
                    <a16:creationId xmlns:a16="http://schemas.microsoft.com/office/drawing/2014/main" id="{FB4009C6-C527-EF41-BAD6-65EA6B4ECF2B}"/>
                  </a:ext>
                </a:extLst>
              </p:cNvPr>
              <p:cNvSpPr/>
              <p:nvPr/>
            </p:nvSpPr>
            <p:spPr>
              <a:xfrm>
                <a:off x="7725871" y="3748792"/>
                <a:ext cx="4955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1" i="1" dirty="0" smtClean="0">
                              <a:latin typeface="Cambria Math" panose="02040503050406030204" pitchFamily="18" charset="0"/>
                              <a:cs typeface="Times New Roman" panose="02020603050405020304" pitchFamily="18" charset="0"/>
                            </a:rPr>
                          </m:ctrlPr>
                        </m:sSubPr>
                        <m:e>
                          <m:r>
                            <a:rPr kumimoji="1" lang="en-US" altLang="zh-CN" b="1" i="1" dirty="0" smtClean="0">
                              <a:latin typeface="Cambria Math" panose="02040503050406030204" pitchFamily="18" charset="0"/>
                              <a:cs typeface="Times New Roman" panose="02020603050405020304" pitchFamily="18" charset="0"/>
                            </a:rPr>
                            <m:t>𝑶</m:t>
                          </m:r>
                        </m:e>
                        <m:sub>
                          <m:r>
                            <a:rPr kumimoji="1" lang="en-US" altLang="zh-CN" b="1" i="1" dirty="0">
                              <a:latin typeface="Cambria Math" panose="02040503050406030204" pitchFamily="18" charset="0"/>
                              <a:cs typeface="Times New Roman" panose="02020603050405020304" pitchFamily="18" charset="0"/>
                            </a:rPr>
                            <m:t>𝒕</m:t>
                          </m:r>
                        </m:sub>
                      </m:sSub>
                    </m:oMath>
                  </m:oMathPara>
                </a14:m>
                <a:endParaRPr lang="zh-CN" altLang="en-US" dirty="0"/>
              </a:p>
            </p:txBody>
          </p:sp>
        </mc:Choice>
        <mc:Fallback>
          <p:sp>
            <p:nvSpPr>
              <p:cNvPr id="50" name="矩形 49">
                <a:extLst>
                  <a:ext uri="{FF2B5EF4-FFF2-40B4-BE49-F238E27FC236}">
                    <a16:creationId xmlns:a16="http://schemas.microsoft.com/office/drawing/2014/main" id="{FB4009C6-C527-EF41-BAD6-65EA6B4ECF2B}"/>
                  </a:ext>
                </a:extLst>
              </p:cNvPr>
              <p:cNvSpPr>
                <a:spLocks noRot="1" noChangeAspect="1" noMove="1" noResize="1" noEditPoints="1" noAdjustHandles="1" noChangeArrowheads="1" noChangeShapeType="1" noTextEdit="1"/>
              </p:cNvSpPr>
              <p:nvPr/>
            </p:nvSpPr>
            <p:spPr>
              <a:xfrm>
                <a:off x="7725871" y="3748792"/>
                <a:ext cx="495584" cy="369332"/>
              </a:xfrm>
              <a:prstGeom prst="rect">
                <a:avLst/>
              </a:prstGeom>
              <a:blipFill>
                <a:blip r:embed="rId8"/>
                <a:stretch>
                  <a:fillRect/>
                </a:stretch>
              </a:blipFill>
            </p:spPr>
            <p:txBody>
              <a:bodyPr/>
              <a:lstStyle/>
              <a:p>
                <a:r>
                  <a:rPr lang="zh-CN" altLang="en-US">
                    <a:noFill/>
                  </a:rPr>
                  <a:t> </a:t>
                </a:r>
              </a:p>
            </p:txBody>
          </p:sp>
        </mc:Fallback>
      </mc:AlternateContent>
      <p:cxnSp>
        <p:nvCxnSpPr>
          <p:cNvPr id="51" name="直线箭头连接符 50">
            <a:extLst>
              <a:ext uri="{FF2B5EF4-FFF2-40B4-BE49-F238E27FC236}">
                <a16:creationId xmlns:a16="http://schemas.microsoft.com/office/drawing/2014/main" id="{5420AF5D-8E94-E54E-B504-0CC2A83F5961}"/>
              </a:ext>
            </a:extLst>
          </p:cNvPr>
          <p:cNvCxnSpPr>
            <a:cxnSpLocks/>
            <a:stCxn id="38" idx="6"/>
            <a:endCxn id="54" idx="2"/>
          </p:cNvCxnSpPr>
          <p:nvPr/>
        </p:nvCxnSpPr>
        <p:spPr>
          <a:xfrm>
            <a:off x="8259413" y="5115220"/>
            <a:ext cx="922687" cy="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4" name="椭圆 53">
                <a:extLst>
                  <a:ext uri="{FF2B5EF4-FFF2-40B4-BE49-F238E27FC236}">
                    <a16:creationId xmlns:a16="http://schemas.microsoft.com/office/drawing/2014/main" id="{F11C08D5-06C6-EC4A-BE28-00FAC2A9BF02}"/>
                  </a:ext>
                </a:extLst>
              </p:cNvPr>
              <p:cNvSpPr/>
              <p:nvPr/>
            </p:nvSpPr>
            <p:spPr>
              <a:xfrm>
                <a:off x="9182100" y="4812325"/>
                <a:ext cx="571500" cy="605790"/>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kumimoji="1" lang="en-US" altLang="zh-CN" sz="2000" b="1" i="1" dirty="0" smtClean="0">
                              <a:solidFill>
                                <a:schemeClr val="tx1"/>
                              </a:solidFill>
                              <a:latin typeface="Cambria Math" panose="02040503050406030204" pitchFamily="18" charset="0"/>
                              <a:cs typeface="Times New Roman" panose="02020603050405020304" pitchFamily="18" charset="0"/>
                            </a:rPr>
                          </m:ctrlPr>
                        </m:sSubPr>
                        <m:e>
                          <m:r>
                            <a:rPr kumimoji="1" lang="en-US" altLang="zh-CN" sz="2000" b="1" i="1" dirty="0" smtClean="0">
                              <a:solidFill>
                                <a:schemeClr val="tx1"/>
                              </a:solidFill>
                              <a:latin typeface="Cambria Math" panose="02040503050406030204" pitchFamily="18" charset="0"/>
                              <a:cs typeface="Times New Roman" panose="02020603050405020304" pitchFamily="18" charset="0"/>
                            </a:rPr>
                            <m:t>𝑺</m:t>
                          </m:r>
                        </m:e>
                        <m:sub>
                          <m:r>
                            <a:rPr kumimoji="1" lang="en-US" altLang="zh-CN" sz="2000" b="1" i="1" dirty="0" smtClean="0">
                              <a:solidFill>
                                <a:schemeClr val="tx1"/>
                              </a:solidFill>
                              <a:latin typeface="Cambria Math" panose="02040503050406030204" pitchFamily="18" charset="0"/>
                              <a:cs typeface="Times New Roman" panose="02020603050405020304" pitchFamily="18" charset="0"/>
                            </a:rPr>
                            <m:t>𝒕</m:t>
                          </m:r>
                          <m:r>
                            <a:rPr kumimoji="1" lang="en-US" altLang="zh-CN" sz="2000" b="1" i="1" dirty="0" smtClean="0">
                              <a:solidFill>
                                <a:schemeClr val="tx1"/>
                              </a:solidFill>
                              <a:latin typeface="Cambria Math" panose="02040503050406030204" pitchFamily="18" charset="0"/>
                              <a:cs typeface="Times New Roman" panose="02020603050405020304" pitchFamily="18" charset="0"/>
                            </a:rPr>
                            <m:t>+</m:t>
                          </m:r>
                          <m:r>
                            <a:rPr kumimoji="1" lang="en-US" altLang="zh-CN" sz="2000" b="1" i="1" dirty="0" smtClean="0">
                              <a:solidFill>
                                <a:schemeClr val="tx1"/>
                              </a:solidFill>
                              <a:latin typeface="Cambria Math" panose="02040503050406030204" pitchFamily="18" charset="0"/>
                              <a:cs typeface="Times New Roman" panose="02020603050405020304" pitchFamily="18" charset="0"/>
                            </a:rPr>
                            <m:t>𝟏</m:t>
                          </m:r>
                        </m:sub>
                      </m:sSub>
                    </m:oMath>
                  </m:oMathPara>
                </a14:m>
                <a:endParaRPr kumimoji="1" lang="zh-CN" altLang="en-US" sz="2000" b="1" dirty="0">
                  <a:solidFill>
                    <a:schemeClr val="tx1"/>
                  </a:solidFill>
                  <a:latin typeface="Times New Roman" panose="02020603050405020304" pitchFamily="18" charset="0"/>
                  <a:cs typeface="Times New Roman" panose="02020603050405020304" pitchFamily="18" charset="0"/>
                </a:endParaRPr>
              </a:p>
            </p:txBody>
          </p:sp>
        </mc:Choice>
        <mc:Fallback>
          <p:sp>
            <p:nvSpPr>
              <p:cNvPr id="54" name="椭圆 53">
                <a:extLst>
                  <a:ext uri="{FF2B5EF4-FFF2-40B4-BE49-F238E27FC236}">
                    <a16:creationId xmlns:a16="http://schemas.microsoft.com/office/drawing/2014/main" id="{F11C08D5-06C6-EC4A-BE28-00FAC2A9BF02}"/>
                  </a:ext>
                </a:extLst>
              </p:cNvPr>
              <p:cNvSpPr>
                <a:spLocks noRot="1" noChangeAspect="1" noMove="1" noResize="1" noEditPoints="1" noAdjustHandles="1" noChangeArrowheads="1" noChangeShapeType="1" noTextEdit="1"/>
              </p:cNvSpPr>
              <p:nvPr/>
            </p:nvSpPr>
            <p:spPr>
              <a:xfrm>
                <a:off x="9182100" y="4812325"/>
                <a:ext cx="571500" cy="605790"/>
              </a:xfrm>
              <a:prstGeom prst="ellipse">
                <a:avLst/>
              </a:prstGeom>
              <a:blipFill>
                <a:blip r:embed="rId9"/>
                <a:stretch>
                  <a:fillRect l="-8163"/>
                </a:stretch>
              </a:blipFill>
              <a:ln w="38100"/>
            </p:spPr>
            <p:txBody>
              <a:bodyPr/>
              <a:lstStyle/>
              <a:p>
                <a:r>
                  <a:rPr lang="zh-CN" altLang="en-US">
                    <a:noFill/>
                  </a:rPr>
                  <a:t> </a:t>
                </a:r>
              </a:p>
            </p:txBody>
          </p:sp>
        </mc:Fallback>
      </mc:AlternateContent>
      <p:sp>
        <p:nvSpPr>
          <p:cNvPr id="57" name="文本框 56">
            <a:extLst>
              <a:ext uri="{FF2B5EF4-FFF2-40B4-BE49-F238E27FC236}">
                <a16:creationId xmlns:a16="http://schemas.microsoft.com/office/drawing/2014/main" id="{7D5F834E-E9FE-9C40-B947-6C7F940859A6}"/>
              </a:ext>
            </a:extLst>
          </p:cNvPr>
          <p:cNvSpPr txBox="1"/>
          <p:nvPr/>
        </p:nvSpPr>
        <p:spPr>
          <a:xfrm>
            <a:off x="8500553" y="4726520"/>
            <a:ext cx="407664" cy="400110"/>
          </a:xfrm>
          <a:prstGeom prst="rect">
            <a:avLst/>
          </a:prstGeom>
          <a:noFill/>
        </p:spPr>
        <p:txBody>
          <a:bodyPr wrap="square" rtlCol="0">
            <a:spAutoFit/>
          </a:bodyPr>
          <a:lstStyle/>
          <a:p>
            <a:pPr algn="ctr"/>
            <a:r>
              <a:rPr kumimoji="1" lang="en-US" altLang="zh-CN" sz="2000" i="1" dirty="0">
                <a:latin typeface="Times New Roman" panose="02020603050405020304" pitchFamily="18" charset="0"/>
                <a:cs typeface="Times New Roman" panose="02020603050405020304" pitchFamily="18" charset="0"/>
              </a:rPr>
              <a:t>W</a:t>
            </a:r>
            <a:endParaRPr kumimoji="1" lang="zh-CN" altLang="en-US" sz="2000" i="1" dirty="0">
              <a:latin typeface="Times New Roman" panose="02020603050405020304" pitchFamily="18" charset="0"/>
              <a:cs typeface="Times New Roman" panose="02020603050405020304" pitchFamily="18" charset="0"/>
            </a:endParaRPr>
          </a:p>
        </p:txBody>
      </p:sp>
      <p:cxnSp>
        <p:nvCxnSpPr>
          <p:cNvPr id="58" name="直线箭头连接符 57">
            <a:extLst>
              <a:ext uri="{FF2B5EF4-FFF2-40B4-BE49-F238E27FC236}">
                <a16:creationId xmlns:a16="http://schemas.microsoft.com/office/drawing/2014/main" id="{5D31AF5A-7626-3C49-9232-41FD9D2EC633}"/>
              </a:ext>
            </a:extLst>
          </p:cNvPr>
          <p:cNvCxnSpPr>
            <a:cxnSpLocks/>
            <a:stCxn id="54" idx="0"/>
          </p:cNvCxnSpPr>
          <p:nvPr/>
        </p:nvCxnSpPr>
        <p:spPr>
          <a:xfrm flipV="1">
            <a:off x="9467850" y="4172597"/>
            <a:ext cx="0" cy="63972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1" name="直线箭头连接符 60">
            <a:extLst>
              <a:ext uri="{FF2B5EF4-FFF2-40B4-BE49-F238E27FC236}">
                <a16:creationId xmlns:a16="http://schemas.microsoft.com/office/drawing/2014/main" id="{8C03AE3B-7CBD-6844-84FC-21CCB42814C2}"/>
              </a:ext>
            </a:extLst>
          </p:cNvPr>
          <p:cNvCxnSpPr>
            <a:cxnSpLocks/>
            <a:endCxn id="54" idx="4"/>
          </p:cNvCxnSpPr>
          <p:nvPr/>
        </p:nvCxnSpPr>
        <p:spPr>
          <a:xfrm flipH="1" flipV="1">
            <a:off x="9467850" y="5418115"/>
            <a:ext cx="5324" cy="57959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4" name="文本框 63">
            <a:extLst>
              <a:ext uri="{FF2B5EF4-FFF2-40B4-BE49-F238E27FC236}">
                <a16:creationId xmlns:a16="http://schemas.microsoft.com/office/drawing/2014/main" id="{A332889E-94FC-D142-94FF-7E656806A7F8}"/>
              </a:ext>
            </a:extLst>
          </p:cNvPr>
          <p:cNvSpPr txBox="1"/>
          <p:nvPr/>
        </p:nvSpPr>
        <p:spPr>
          <a:xfrm>
            <a:off x="9715506" y="5597598"/>
            <a:ext cx="407664" cy="400110"/>
          </a:xfrm>
          <a:prstGeom prst="rect">
            <a:avLst/>
          </a:prstGeom>
          <a:noFill/>
        </p:spPr>
        <p:txBody>
          <a:bodyPr wrap="square" rtlCol="0">
            <a:spAutoFit/>
          </a:bodyPr>
          <a:lstStyle/>
          <a:p>
            <a:pPr algn="ctr"/>
            <a:r>
              <a:rPr kumimoji="1" lang="en-US" altLang="zh-CN" sz="2000" i="1" dirty="0">
                <a:latin typeface="Times New Roman" panose="02020603050405020304" pitchFamily="18" charset="0"/>
                <a:cs typeface="Times New Roman" panose="02020603050405020304" pitchFamily="18" charset="0"/>
              </a:rPr>
              <a:t>U</a:t>
            </a:r>
            <a:endParaRPr kumimoji="1" lang="zh-CN" altLang="en-US" sz="2000" i="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66" name="矩形 65">
                <a:extLst>
                  <a:ext uri="{FF2B5EF4-FFF2-40B4-BE49-F238E27FC236}">
                    <a16:creationId xmlns:a16="http://schemas.microsoft.com/office/drawing/2014/main" id="{0EDF3BC9-CF06-2B47-8658-A84B77BC51B2}"/>
                  </a:ext>
                </a:extLst>
              </p:cNvPr>
              <p:cNvSpPr/>
              <p:nvPr/>
            </p:nvSpPr>
            <p:spPr>
              <a:xfrm>
                <a:off x="9266031" y="6182182"/>
                <a:ext cx="7103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1" i="1" dirty="0" smtClean="0">
                              <a:latin typeface="Cambria Math" panose="02040503050406030204" pitchFamily="18" charset="0"/>
                              <a:cs typeface="Times New Roman" panose="02020603050405020304" pitchFamily="18" charset="0"/>
                            </a:rPr>
                          </m:ctrlPr>
                        </m:sSubPr>
                        <m:e>
                          <m:r>
                            <a:rPr kumimoji="1" lang="en-US" altLang="zh-CN" b="1" i="1" dirty="0" smtClean="0">
                              <a:latin typeface="Cambria Math" panose="02040503050406030204" pitchFamily="18" charset="0"/>
                              <a:cs typeface="Times New Roman" panose="02020603050405020304" pitchFamily="18" charset="0"/>
                            </a:rPr>
                            <m:t>𝑿</m:t>
                          </m:r>
                        </m:e>
                        <m:sub>
                          <m:r>
                            <a:rPr kumimoji="1" lang="en-US" altLang="zh-CN" b="1" i="1" dirty="0">
                              <a:latin typeface="Cambria Math" panose="02040503050406030204" pitchFamily="18" charset="0"/>
                              <a:cs typeface="Times New Roman" panose="02020603050405020304" pitchFamily="18" charset="0"/>
                            </a:rPr>
                            <m:t>𝒕</m:t>
                          </m:r>
                          <m:r>
                            <a:rPr kumimoji="1" lang="en-US" altLang="zh-CN" b="1" i="1" dirty="0" smtClean="0">
                              <a:latin typeface="Cambria Math" panose="02040503050406030204" pitchFamily="18" charset="0"/>
                              <a:cs typeface="Times New Roman" panose="02020603050405020304" pitchFamily="18" charset="0"/>
                            </a:rPr>
                            <m:t>+</m:t>
                          </m:r>
                          <m:r>
                            <a:rPr kumimoji="1" lang="en-US" altLang="zh-CN" b="1" i="1" dirty="0" smtClean="0">
                              <a:latin typeface="Cambria Math" panose="02040503050406030204" pitchFamily="18" charset="0"/>
                              <a:cs typeface="Times New Roman" panose="02020603050405020304" pitchFamily="18" charset="0"/>
                            </a:rPr>
                            <m:t>𝟏</m:t>
                          </m:r>
                        </m:sub>
                      </m:sSub>
                    </m:oMath>
                  </m:oMathPara>
                </a14:m>
                <a:endParaRPr lang="zh-CN" altLang="en-US" dirty="0"/>
              </a:p>
            </p:txBody>
          </p:sp>
        </mc:Choice>
        <mc:Fallback>
          <p:sp>
            <p:nvSpPr>
              <p:cNvPr id="66" name="矩形 65">
                <a:extLst>
                  <a:ext uri="{FF2B5EF4-FFF2-40B4-BE49-F238E27FC236}">
                    <a16:creationId xmlns:a16="http://schemas.microsoft.com/office/drawing/2014/main" id="{0EDF3BC9-CF06-2B47-8658-A84B77BC51B2}"/>
                  </a:ext>
                </a:extLst>
              </p:cNvPr>
              <p:cNvSpPr>
                <a:spLocks noRot="1" noChangeAspect="1" noMove="1" noResize="1" noEditPoints="1" noAdjustHandles="1" noChangeArrowheads="1" noChangeShapeType="1" noTextEdit="1"/>
              </p:cNvSpPr>
              <p:nvPr/>
            </p:nvSpPr>
            <p:spPr>
              <a:xfrm>
                <a:off x="9266031" y="6182182"/>
                <a:ext cx="710387" cy="369332"/>
              </a:xfrm>
              <a:prstGeom prst="rect">
                <a:avLst/>
              </a:prstGeom>
              <a:blipFill>
                <a:blip r:embed="rId10"/>
                <a:stretch>
                  <a:fillRect/>
                </a:stretch>
              </a:blipFill>
            </p:spPr>
            <p:txBody>
              <a:bodyPr/>
              <a:lstStyle/>
              <a:p>
                <a:r>
                  <a:rPr lang="zh-CN" altLang="en-US">
                    <a:noFill/>
                  </a:rPr>
                  <a:t> </a:t>
                </a:r>
              </a:p>
            </p:txBody>
          </p:sp>
        </mc:Fallback>
      </mc:AlternateContent>
      <p:cxnSp>
        <p:nvCxnSpPr>
          <p:cNvPr id="67" name="直线箭头连接符 66">
            <a:extLst>
              <a:ext uri="{FF2B5EF4-FFF2-40B4-BE49-F238E27FC236}">
                <a16:creationId xmlns:a16="http://schemas.microsoft.com/office/drawing/2014/main" id="{8EC96358-53D7-4548-A47E-F0E332100703}"/>
              </a:ext>
            </a:extLst>
          </p:cNvPr>
          <p:cNvCxnSpPr>
            <a:cxnSpLocks/>
            <a:stCxn id="54" idx="6"/>
          </p:cNvCxnSpPr>
          <p:nvPr/>
        </p:nvCxnSpPr>
        <p:spPr>
          <a:xfrm>
            <a:off x="9753600" y="5115220"/>
            <a:ext cx="853440" cy="11410"/>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文本框 69">
            <a:extLst>
              <a:ext uri="{FF2B5EF4-FFF2-40B4-BE49-F238E27FC236}">
                <a16:creationId xmlns:a16="http://schemas.microsoft.com/office/drawing/2014/main" id="{48D3A64F-3214-1949-84C3-3E0D89EBE227}"/>
              </a:ext>
            </a:extLst>
          </p:cNvPr>
          <p:cNvSpPr txBox="1"/>
          <p:nvPr/>
        </p:nvSpPr>
        <p:spPr>
          <a:xfrm>
            <a:off x="10013624" y="4710080"/>
            <a:ext cx="407664" cy="400110"/>
          </a:xfrm>
          <a:prstGeom prst="rect">
            <a:avLst/>
          </a:prstGeom>
          <a:noFill/>
        </p:spPr>
        <p:txBody>
          <a:bodyPr wrap="square" rtlCol="0">
            <a:spAutoFit/>
          </a:bodyPr>
          <a:lstStyle/>
          <a:p>
            <a:pPr algn="ctr"/>
            <a:r>
              <a:rPr kumimoji="1" lang="en-US" altLang="zh-CN" sz="2000" i="1" dirty="0">
                <a:latin typeface="Times New Roman" panose="02020603050405020304" pitchFamily="18" charset="0"/>
                <a:cs typeface="Times New Roman" panose="02020603050405020304" pitchFamily="18" charset="0"/>
              </a:rPr>
              <a:t>W</a:t>
            </a:r>
            <a:endParaRPr kumimoji="1" lang="zh-CN" altLang="en-US" sz="2000" i="1"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1" name="矩形 70">
                <a:extLst>
                  <a:ext uri="{FF2B5EF4-FFF2-40B4-BE49-F238E27FC236}">
                    <a16:creationId xmlns:a16="http://schemas.microsoft.com/office/drawing/2014/main" id="{88B4DC93-1E05-2C4D-85BE-D2A566A7E82E}"/>
                  </a:ext>
                </a:extLst>
              </p:cNvPr>
              <p:cNvSpPr/>
              <p:nvPr/>
            </p:nvSpPr>
            <p:spPr>
              <a:xfrm>
                <a:off x="9258016" y="3748792"/>
                <a:ext cx="71840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1" i="1" dirty="0" smtClean="0">
                              <a:latin typeface="Cambria Math" panose="02040503050406030204" pitchFamily="18" charset="0"/>
                              <a:cs typeface="Times New Roman" panose="02020603050405020304" pitchFamily="18" charset="0"/>
                            </a:rPr>
                          </m:ctrlPr>
                        </m:sSubPr>
                        <m:e>
                          <m:r>
                            <a:rPr kumimoji="1" lang="en-US" altLang="zh-CN" b="1" i="1" dirty="0" smtClean="0">
                              <a:latin typeface="Cambria Math" panose="02040503050406030204" pitchFamily="18" charset="0"/>
                              <a:cs typeface="Times New Roman" panose="02020603050405020304" pitchFamily="18" charset="0"/>
                            </a:rPr>
                            <m:t>𝑶</m:t>
                          </m:r>
                        </m:e>
                        <m:sub>
                          <m:r>
                            <a:rPr kumimoji="1" lang="en-US" altLang="zh-CN" b="1" i="1" dirty="0">
                              <a:latin typeface="Cambria Math" panose="02040503050406030204" pitchFamily="18" charset="0"/>
                              <a:cs typeface="Times New Roman" panose="02020603050405020304" pitchFamily="18" charset="0"/>
                            </a:rPr>
                            <m:t>𝒕</m:t>
                          </m:r>
                          <m:r>
                            <a:rPr kumimoji="1" lang="en-US" altLang="zh-CN" b="1" i="1" dirty="0" smtClean="0">
                              <a:latin typeface="Cambria Math" panose="02040503050406030204" pitchFamily="18" charset="0"/>
                              <a:cs typeface="Times New Roman" panose="02020603050405020304" pitchFamily="18" charset="0"/>
                            </a:rPr>
                            <m:t>+</m:t>
                          </m:r>
                          <m:r>
                            <a:rPr kumimoji="1" lang="en-US" altLang="zh-CN" b="1" i="1" dirty="0" smtClean="0">
                              <a:latin typeface="Cambria Math" panose="02040503050406030204" pitchFamily="18" charset="0"/>
                              <a:cs typeface="Times New Roman" panose="02020603050405020304" pitchFamily="18" charset="0"/>
                            </a:rPr>
                            <m:t>𝟏</m:t>
                          </m:r>
                        </m:sub>
                      </m:sSub>
                    </m:oMath>
                  </m:oMathPara>
                </a14:m>
                <a:endParaRPr lang="zh-CN" altLang="en-US" dirty="0"/>
              </a:p>
            </p:txBody>
          </p:sp>
        </mc:Choice>
        <mc:Fallback>
          <p:sp>
            <p:nvSpPr>
              <p:cNvPr id="71" name="矩形 70">
                <a:extLst>
                  <a:ext uri="{FF2B5EF4-FFF2-40B4-BE49-F238E27FC236}">
                    <a16:creationId xmlns:a16="http://schemas.microsoft.com/office/drawing/2014/main" id="{88B4DC93-1E05-2C4D-85BE-D2A566A7E82E}"/>
                  </a:ext>
                </a:extLst>
              </p:cNvPr>
              <p:cNvSpPr>
                <a:spLocks noRot="1" noChangeAspect="1" noMove="1" noResize="1" noEditPoints="1" noAdjustHandles="1" noChangeArrowheads="1" noChangeShapeType="1" noTextEdit="1"/>
              </p:cNvSpPr>
              <p:nvPr/>
            </p:nvSpPr>
            <p:spPr>
              <a:xfrm>
                <a:off x="9258016" y="3748792"/>
                <a:ext cx="718402"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2" name="矩形 71">
                <a:extLst>
                  <a:ext uri="{FF2B5EF4-FFF2-40B4-BE49-F238E27FC236}">
                    <a16:creationId xmlns:a16="http://schemas.microsoft.com/office/drawing/2014/main" id="{2BCCF038-EEC2-3448-B106-1DC204A00855}"/>
                  </a:ext>
                </a:extLst>
              </p:cNvPr>
              <p:cNvSpPr/>
              <p:nvPr/>
            </p:nvSpPr>
            <p:spPr>
              <a:xfrm>
                <a:off x="2310394" y="3425743"/>
                <a:ext cx="2809487"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1" i="1" dirty="0" smtClean="0">
                              <a:latin typeface="Cambria Math" panose="02040503050406030204" pitchFamily="18" charset="0"/>
                              <a:cs typeface="Times New Roman" panose="02020603050405020304" pitchFamily="18" charset="0"/>
                            </a:rPr>
                          </m:ctrlPr>
                        </m:sSubPr>
                        <m:e>
                          <m:r>
                            <a:rPr kumimoji="1" lang="en-US" altLang="zh-CN" b="1" i="1" dirty="0" smtClean="0">
                              <a:latin typeface="Cambria Math" panose="02040503050406030204" pitchFamily="18" charset="0"/>
                              <a:cs typeface="Times New Roman" panose="02020603050405020304" pitchFamily="18" charset="0"/>
                            </a:rPr>
                            <m:t>𝑶</m:t>
                          </m:r>
                        </m:e>
                        <m:sub>
                          <m:r>
                            <a:rPr kumimoji="1" lang="en-US" altLang="zh-CN" b="1" i="1" dirty="0">
                              <a:latin typeface="Cambria Math" panose="02040503050406030204" pitchFamily="18" charset="0"/>
                              <a:cs typeface="Times New Roman" panose="02020603050405020304" pitchFamily="18" charset="0"/>
                            </a:rPr>
                            <m:t>𝒕</m:t>
                          </m:r>
                        </m:sub>
                      </m:sSub>
                      <m:r>
                        <a:rPr kumimoji="1" lang="en-US" altLang="zh-CN" b="1" i="1" dirty="0" smtClean="0">
                          <a:latin typeface="Cambria Math" panose="02040503050406030204" pitchFamily="18" charset="0"/>
                          <a:cs typeface="Times New Roman" panose="02020603050405020304" pitchFamily="18" charset="0"/>
                        </a:rPr>
                        <m:t>=</m:t>
                      </m:r>
                      <m:r>
                        <a:rPr kumimoji="1" lang="en-US" altLang="zh-CN" b="1" i="1" dirty="0" smtClean="0">
                          <a:latin typeface="Cambria Math" panose="02040503050406030204" pitchFamily="18" charset="0"/>
                          <a:cs typeface="Times New Roman" panose="02020603050405020304" pitchFamily="18" charset="0"/>
                        </a:rPr>
                        <m:t>𝒈</m:t>
                      </m:r>
                      <m:r>
                        <a:rPr kumimoji="1" lang="en-US" altLang="zh-CN" b="1" i="1" dirty="0" smtClean="0">
                          <a:latin typeface="Cambria Math" panose="02040503050406030204" pitchFamily="18" charset="0"/>
                          <a:cs typeface="Times New Roman" panose="02020603050405020304" pitchFamily="18" charset="0"/>
                        </a:rPr>
                        <m:t>(</m:t>
                      </m:r>
                      <m:r>
                        <a:rPr kumimoji="1" lang="en-US" altLang="zh-CN" b="1" i="1" dirty="0" smtClean="0">
                          <a:latin typeface="Cambria Math" panose="02040503050406030204" pitchFamily="18" charset="0"/>
                          <a:cs typeface="Times New Roman" panose="02020603050405020304" pitchFamily="18" charset="0"/>
                        </a:rPr>
                        <m:t>𝑽</m:t>
                      </m:r>
                      <m:r>
                        <a:rPr kumimoji="1" lang="en-US" altLang="zh-CN" b="1" i="1" dirty="0" smtClean="0">
                          <a:latin typeface="Cambria Math" panose="02040503050406030204" pitchFamily="18" charset="0"/>
                          <a:cs typeface="Times New Roman" panose="02020603050405020304" pitchFamily="18" charset="0"/>
                        </a:rPr>
                        <m:t>⋅</m:t>
                      </m:r>
                      <m:sSub>
                        <m:sSubPr>
                          <m:ctrlPr>
                            <a:rPr kumimoji="1" lang="en-US" altLang="zh-CN" b="1" i="1" dirty="0" smtClean="0">
                              <a:latin typeface="Cambria Math" panose="02040503050406030204" pitchFamily="18" charset="0"/>
                              <a:cs typeface="Times New Roman" panose="02020603050405020304" pitchFamily="18" charset="0"/>
                            </a:rPr>
                          </m:ctrlPr>
                        </m:sSubPr>
                        <m:e>
                          <m:r>
                            <a:rPr kumimoji="1" lang="en-US" altLang="zh-CN" b="1" i="1" dirty="0" smtClean="0">
                              <a:latin typeface="Cambria Math" panose="02040503050406030204" pitchFamily="18" charset="0"/>
                              <a:cs typeface="Times New Roman" panose="02020603050405020304" pitchFamily="18" charset="0"/>
                            </a:rPr>
                            <m:t>𝑺</m:t>
                          </m:r>
                        </m:e>
                        <m:sub>
                          <m:r>
                            <a:rPr kumimoji="1" lang="en-US" altLang="zh-CN" b="1" i="1" dirty="0" smtClean="0">
                              <a:latin typeface="Cambria Math" panose="02040503050406030204" pitchFamily="18" charset="0"/>
                              <a:cs typeface="Times New Roman" panose="02020603050405020304" pitchFamily="18" charset="0"/>
                            </a:rPr>
                            <m:t>𝒕</m:t>
                          </m:r>
                        </m:sub>
                      </m:sSub>
                      <m:r>
                        <a:rPr kumimoji="1" lang="en-US" altLang="zh-CN" b="1" i="1" dirty="0" smtClean="0">
                          <a:latin typeface="Cambria Math" panose="02040503050406030204" pitchFamily="18" charset="0"/>
                          <a:cs typeface="Times New Roman" panose="02020603050405020304" pitchFamily="18" charset="0"/>
                        </a:rPr>
                        <m:t>)</m:t>
                      </m:r>
                    </m:oMath>
                  </m:oMathPara>
                </a14:m>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sSub>
                        <m:sSubPr>
                          <m:ctrlPr>
                            <a:rPr kumimoji="1" lang="en-US" altLang="zh-CN" b="1" i="1" dirty="0">
                              <a:latin typeface="Cambria Math" panose="02040503050406030204" pitchFamily="18" charset="0"/>
                              <a:cs typeface="Times New Roman" panose="02020603050405020304" pitchFamily="18" charset="0"/>
                            </a:rPr>
                          </m:ctrlPr>
                        </m:sSubPr>
                        <m:e>
                          <m:r>
                            <a:rPr kumimoji="1" lang="en-US" altLang="zh-CN" b="1" i="1" dirty="0">
                              <a:latin typeface="Cambria Math" panose="02040503050406030204" pitchFamily="18" charset="0"/>
                              <a:cs typeface="Times New Roman" panose="02020603050405020304" pitchFamily="18" charset="0"/>
                            </a:rPr>
                            <m:t>𝑺</m:t>
                          </m:r>
                        </m:e>
                        <m:sub>
                          <m:r>
                            <a:rPr kumimoji="1" lang="en-US" altLang="zh-CN" b="1" i="1" dirty="0">
                              <a:latin typeface="Cambria Math" panose="02040503050406030204" pitchFamily="18" charset="0"/>
                              <a:cs typeface="Times New Roman" panose="02020603050405020304" pitchFamily="18" charset="0"/>
                            </a:rPr>
                            <m:t>𝒕</m:t>
                          </m:r>
                        </m:sub>
                      </m:sSub>
                      <m:r>
                        <a:rPr kumimoji="1" lang="en-US" altLang="zh-CN" b="1" i="1" dirty="0" smtClean="0">
                          <a:latin typeface="Cambria Math" panose="02040503050406030204" pitchFamily="18" charset="0"/>
                          <a:cs typeface="Times New Roman" panose="02020603050405020304" pitchFamily="18" charset="0"/>
                        </a:rPr>
                        <m:t>=</m:t>
                      </m:r>
                      <m:r>
                        <a:rPr kumimoji="1" lang="en-US" altLang="zh-CN" b="1" i="1" dirty="0" smtClean="0">
                          <a:latin typeface="Cambria Math" panose="02040503050406030204" pitchFamily="18" charset="0"/>
                          <a:cs typeface="Times New Roman" panose="02020603050405020304" pitchFamily="18" charset="0"/>
                        </a:rPr>
                        <m:t>𝒇</m:t>
                      </m:r>
                      <m:r>
                        <a:rPr kumimoji="1" lang="en-US" altLang="zh-CN" b="1" i="1" dirty="0" smtClean="0">
                          <a:latin typeface="Cambria Math" panose="02040503050406030204" pitchFamily="18" charset="0"/>
                          <a:cs typeface="Times New Roman" panose="02020603050405020304" pitchFamily="18" charset="0"/>
                        </a:rPr>
                        <m:t>(</m:t>
                      </m:r>
                      <m:r>
                        <a:rPr kumimoji="1" lang="en-US" altLang="zh-CN" b="1" i="1" dirty="0" smtClean="0">
                          <a:latin typeface="Cambria Math" panose="02040503050406030204" pitchFamily="18" charset="0"/>
                          <a:cs typeface="Times New Roman" panose="02020603050405020304" pitchFamily="18" charset="0"/>
                        </a:rPr>
                        <m:t>𝑼</m:t>
                      </m:r>
                      <m:r>
                        <a:rPr kumimoji="1" lang="en-US" altLang="zh-CN" b="1" i="1" dirty="0" smtClean="0">
                          <a:latin typeface="Cambria Math" panose="02040503050406030204" pitchFamily="18" charset="0"/>
                          <a:cs typeface="Times New Roman" panose="02020603050405020304" pitchFamily="18" charset="0"/>
                        </a:rPr>
                        <m:t>⋅</m:t>
                      </m:r>
                      <m:sSub>
                        <m:sSubPr>
                          <m:ctrlPr>
                            <a:rPr kumimoji="1" lang="en-US" altLang="zh-CN" b="1" i="1" dirty="0" smtClean="0">
                              <a:latin typeface="Cambria Math" panose="02040503050406030204" pitchFamily="18" charset="0"/>
                              <a:cs typeface="Times New Roman" panose="02020603050405020304" pitchFamily="18" charset="0"/>
                            </a:rPr>
                          </m:ctrlPr>
                        </m:sSubPr>
                        <m:e>
                          <m:r>
                            <a:rPr kumimoji="1" lang="en-US" altLang="zh-CN" b="1" i="1" dirty="0" smtClean="0">
                              <a:latin typeface="Cambria Math" panose="02040503050406030204" pitchFamily="18" charset="0"/>
                              <a:cs typeface="Times New Roman" panose="02020603050405020304" pitchFamily="18" charset="0"/>
                            </a:rPr>
                            <m:t>𝑿</m:t>
                          </m:r>
                        </m:e>
                        <m:sub>
                          <m:r>
                            <a:rPr kumimoji="1" lang="en-US" altLang="zh-CN" b="1" i="1" dirty="0" smtClean="0">
                              <a:latin typeface="Cambria Math" panose="02040503050406030204" pitchFamily="18" charset="0"/>
                              <a:cs typeface="Times New Roman" panose="02020603050405020304" pitchFamily="18" charset="0"/>
                            </a:rPr>
                            <m:t>𝒕</m:t>
                          </m:r>
                        </m:sub>
                      </m:sSub>
                      <m:r>
                        <a:rPr kumimoji="1" lang="en-US" altLang="zh-CN" b="1" i="1" dirty="0" smtClean="0">
                          <a:latin typeface="Cambria Math" panose="02040503050406030204" pitchFamily="18" charset="0"/>
                          <a:cs typeface="Times New Roman" panose="02020603050405020304" pitchFamily="18" charset="0"/>
                        </a:rPr>
                        <m:t>+</m:t>
                      </m:r>
                      <m:r>
                        <a:rPr kumimoji="1" lang="en-US" altLang="zh-CN" b="1" i="1" dirty="0" smtClean="0">
                          <a:latin typeface="Cambria Math" panose="02040503050406030204" pitchFamily="18" charset="0"/>
                          <a:cs typeface="Times New Roman" panose="02020603050405020304" pitchFamily="18" charset="0"/>
                        </a:rPr>
                        <m:t>𝑾</m:t>
                      </m:r>
                      <m:r>
                        <a:rPr kumimoji="1" lang="en-US" altLang="zh-CN" b="1" i="1" dirty="0" smtClean="0">
                          <a:latin typeface="Cambria Math" panose="02040503050406030204" pitchFamily="18" charset="0"/>
                          <a:cs typeface="Times New Roman" panose="02020603050405020304" pitchFamily="18" charset="0"/>
                        </a:rPr>
                        <m:t>⋅</m:t>
                      </m:r>
                      <m:sSub>
                        <m:sSubPr>
                          <m:ctrlPr>
                            <a:rPr kumimoji="1" lang="en-US" altLang="zh-CN" b="1" i="1" dirty="0" smtClean="0">
                              <a:latin typeface="Cambria Math" panose="02040503050406030204" pitchFamily="18" charset="0"/>
                              <a:cs typeface="Times New Roman" panose="02020603050405020304" pitchFamily="18" charset="0"/>
                            </a:rPr>
                          </m:ctrlPr>
                        </m:sSubPr>
                        <m:e>
                          <m:r>
                            <a:rPr kumimoji="1" lang="en-US" altLang="zh-CN" b="1" i="1" dirty="0" smtClean="0">
                              <a:latin typeface="Cambria Math" panose="02040503050406030204" pitchFamily="18" charset="0"/>
                              <a:cs typeface="Times New Roman" panose="02020603050405020304" pitchFamily="18" charset="0"/>
                            </a:rPr>
                            <m:t>𝑺</m:t>
                          </m:r>
                        </m:e>
                        <m:sub>
                          <m:r>
                            <a:rPr kumimoji="1" lang="en-US" altLang="zh-CN" b="1" i="1" dirty="0" smtClean="0">
                              <a:latin typeface="Cambria Math" panose="02040503050406030204" pitchFamily="18" charset="0"/>
                              <a:cs typeface="Times New Roman" panose="02020603050405020304" pitchFamily="18" charset="0"/>
                            </a:rPr>
                            <m:t>𝒕</m:t>
                          </m:r>
                          <m:r>
                            <a:rPr kumimoji="1" lang="en-US" altLang="zh-CN" b="1" i="1" dirty="0" smtClean="0">
                              <a:latin typeface="Cambria Math" panose="02040503050406030204" pitchFamily="18" charset="0"/>
                              <a:cs typeface="Times New Roman" panose="02020603050405020304" pitchFamily="18" charset="0"/>
                            </a:rPr>
                            <m:t>−</m:t>
                          </m:r>
                          <m:r>
                            <a:rPr kumimoji="1" lang="en-US" altLang="zh-CN" b="1" i="1" dirty="0" smtClean="0">
                              <a:latin typeface="Cambria Math" panose="02040503050406030204" pitchFamily="18" charset="0"/>
                              <a:cs typeface="Times New Roman" panose="02020603050405020304" pitchFamily="18" charset="0"/>
                            </a:rPr>
                            <m:t>𝟏</m:t>
                          </m:r>
                        </m:sub>
                      </m:sSub>
                      <m:r>
                        <a:rPr kumimoji="1" lang="en-US" altLang="zh-CN" b="1" i="1" dirty="0" smtClean="0">
                          <a:latin typeface="Cambria Math" panose="02040503050406030204" pitchFamily="18" charset="0"/>
                          <a:cs typeface="Times New Roman" panose="02020603050405020304" pitchFamily="18" charset="0"/>
                        </a:rPr>
                        <m:t>)</m:t>
                      </m:r>
                    </m:oMath>
                  </m:oMathPara>
                </a14:m>
                <a:endParaRPr lang="zh-CN" altLang="en-US" dirty="0"/>
              </a:p>
            </p:txBody>
          </p:sp>
        </mc:Choice>
        <mc:Fallback>
          <p:sp>
            <p:nvSpPr>
              <p:cNvPr id="72" name="矩形 71">
                <a:extLst>
                  <a:ext uri="{FF2B5EF4-FFF2-40B4-BE49-F238E27FC236}">
                    <a16:creationId xmlns:a16="http://schemas.microsoft.com/office/drawing/2014/main" id="{2BCCF038-EEC2-3448-B106-1DC204A00855}"/>
                  </a:ext>
                </a:extLst>
              </p:cNvPr>
              <p:cNvSpPr>
                <a:spLocks noRot="1" noChangeAspect="1" noMove="1" noResize="1" noEditPoints="1" noAdjustHandles="1" noChangeArrowheads="1" noChangeShapeType="1" noTextEdit="1"/>
              </p:cNvSpPr>
              <p:nvPr/>
            </p:nvSpPr>
            <p:spPr>
              <a:xfrm>
                <a:off x="2310394" y="3425743"/>
                <a:ext cx="2809487" cy="923330"/>
              </a:xfrm>
              <a:prstGeom prst="rect">
                <a:avLst/>
              </a:prstGeom>
              <a:blipFill>
                <a:blip r:embed="rId12"/>
                <a:stretch>
                  <a:fillRect b="-54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4376869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2192</TotalTime>
  <Words>1480</Words>
  <Application>Microsoft Macintosh PowerPoint</Application>
  <PresentationFormat>宽屏</PresentationFormat>
  <Paragraphs>129</Paragraphs>
  <Slides>16</Slides>
  <Notes>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16</vt:i4>
      </vt:variant>
    </vt:vector>
  </HeadingPairs>
  <TitlesOfParts>
    <vt:vector size="22" baseType="lpstr">
      <vt:lpstr>等线</vt:lpstr>
      <vt:lpstr>等线 Light</vt:lpstr>
      <vt:lpstr>Arial</vt:lpstr>
      <vt:lpstr>Cambria Math</vt:lpstr>
      <vt:lpstr>Times New Roman</vt:lpstr>
      <vt:lpstr>Office 主题​​</vt:lpstr>
      <vt:lpstr>Online Anomalous Trajectory Detection with Deep Generative Sequence Modeling </vt:lpstr>
      <vt:lpstr> PROBLEM  FORMULATION</vt:lpstr>
      <vt:lpstr>PROBLEM  FORMULATION</vt:lpstr>
      <vt:lpstr>PROBLEM  FORMULATION</vt:lpstr>
      <vt:lpstr>PROBLEM  FORMULATION</vt:lpstr>
      <vt:lpstr> GAUSSIAN  MIXTURE  VARIATIONAL  SEQUENCE  AUTOENCODER</vt:lpstr>
      <vt:lpstr>GMVSA</vt:lpstr>
      <vt:lpstr>GMVSA</vt:lpstr>
      <vt:lpstr>GMVSA</vt:lpstr>
      <vt:lpstr>GMVSA</vt:lpstr>
      <vt:lpstr>GMVSA</vt:lpstr>
      <vt:lpstr>GMVSA</vt:lpstr>
      <vt:lpstr>GMVSA</vt:lpstr>
      <vt:lpstr>GMVSA</vt:lpstr>
      <vt:lpstr>GMVSA</vt:lpstr>
      <vt:lpstr>GMVSA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Anomalous Trajectory Detection with Deep Generative Sequence Modeling </dc:title>
  <dc:creator>Office User</dc:creator>
  <cp:lastModifiedBy>Office User</cp:lastModifiedBy>
  <cp:revision>27</cp:revision>
  <dcterms:created xsi:type="dcterms:W3CDTF">2020-09-20T07:45:21Z</dcterms:created>
  <dcterms:modified xsi:type="dcterms:W3CDTF">2020-10-03T13:51:55Z</dcterms:modified>
</cp:coreProperties>
</file>